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Mulish"/>
      <p:regular r:id="rId15"/>
      <p:bold r:id="rId16"/>
      <p:italic r:id="rId17"/>
      <p:boldItalic r:id="rId18"/>
    </p:embeddedFont>
    <p:embeddedFont>
      <p:font typeface="Poppins"/>
      <p:regular r:id="rId19"/>
      <p:bold r:id="rId20"/>
      <p:italic r:id="rId21"/>
      <p:boldItalic r:id="rId22"/>
    </p:embeddedFont>
    <p:embeddedFont>
      <p:font typeface="Work Sans"/>
      <p:regular r:id="rId23"/>
      <p:bold r:id="rId24"/>
      <p:italic r:id="rId25"/>
      <p:boldItalic r:id="rId26"/>
    </p:embeddedFont>
    <p:embeddedFont>
      <p:font typeface="Helvetica Neue"/>
      <p:regular r:id="rId27"/>
      <p:bold r:id="rId28"/>
      <p:italic r:id="rId29"/>
      <p:boldItalic r:id="rId30"/>
    </p:embeddedFont>
    <p:embeddedFont>
      <p:font typeface="Mulish Light"/>
      <p:regular r:id="rId31"/>
      <p:bold r:id="rId32"/>
      <p:italic r:id="rId33"/>
      <p:boldItalic r:id="rId34"/>
    </p:embeddedFont>
    <p:embeddedFont>
      <p:font typeface="Helvetica Neue Light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83A203B-D88C-407C-99AC-2BFDA4FB1C3B}">
  <a:tblStyle styleId="{083A203B-D88C-407C-99AC-2BFDA4FB1C3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bold.fntdata"/><Relationship Id="rId22" Type="http://schemas.openxmlformats.org/officeDocument/2006/relationships/font" Target="fonts/Poppins-boldItalic.fntdata"/><Relationship Id="rId21" Type="http://schemas.openxmlformats.org/officeDocument/2006/relationships/font" Target="fonts/Poppins-italic.fntdata"/><Relationship Id="rId24" Type="http://schemas.openxmlformats.org/officeDocument/2006/relationships/font" Target="fonts/WorkSans-bold.fntdata"/><Relationship Id="rId23" Type="http://schemas.openxmlformats.org/officeDocument/2006/relationships/font" Target="fonts/Work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WorkSans-boldItalic.fntdata"/><Relationship Id="rId25" Type="http://schemas.openxmlformats.org/officeDocument/2006/relationships/font" Target="fonts/WorkSans-italic.fntdata"/><Relationship Id="rId28" Type="http://schemas.openxmlformats.org/officeDocument/2006/relationships/font" Target="fonts/HelveticaNeue-bold.fntdata"/><Relationship Id="rId27" Type="http://schemas.openxmlformats.org/officeDocument/2006/relationships/font" Target="fonts/HelveticaNeue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ulishLight-regular.fntdata"/><Relationship Id="rId30" Type="http://schemas.openxmlformats.org/officeDocument/2006/relationships/font" Target="fonts/HelveticaNeue-boldItalic.fntdata"/><Relationship Id="rId11" Type="http://schemas.openxmlformats.org/officeDocument/2006/relationships/slide" Target="slides/slide5.xml"/><Relationship Id="rId33" Type="http://schemas.openxmlformats.org/officeDocument/2006/relationships/font" Target="fonts/MulishLight-italic.fntdata"/><Relationship Id="rId10" Type="http://schemas.openxmlformats.org/officeDocument/2006/relationships/slide" Target="slides/slide4.xml"/><Relationship Id="rId32" Type="http://schemas.openxmlformats.org/officeDocument/2006/relationships/font" Target="fonts/MulishLight-bold.fntdata"/><Relationship Id="rId13" Type="http://schemas.openxmlformats.org/officeDocument/2006/relationships/slide" Target="slides/slide7.xml"/><Relationship Id="rId35" Type="http://schemas.openxmlformats.org/officeDocument/2006/relationships/font" Target="fonts/HelveticaNeueLight-regular.fntdata"/><Relationship Id="rId12" Type="http://schemas.openxmlformats.org/officeDocument/2006/relationships/slide" Target="slides/slide6.xml"/><Relationship Id="rId34" Type="http://schemas.openxmlformats.org/officeDocument/2006/relationships/font" Target="fonts/MulishLight-boldItalic.fntdata"/><Relationship Id="rId15" Type="http://schemas.openxmlformats.org/officeDocument/2006/relationships/font" Target="fonts/Mulish-regular.fntdata"/><Relationship Id="rId37" Type="http://schemas.openxmlformats.org/officeDocument/2006/relationships/font" Target="fonts/HelveticaNeueLight-italic.fntdata"/><Relationship Id="rId14" Type="http://schemas.openxmlformats.org/officeDocument/2006/relationships/slide" Target="slides/slide8.xml"/><Relationship Id="rId36" Type="http://schemas.openxmlformats.org/officeDocument/2006/relationships/font" Target="fonts/HelveticaNeueLight-bold.fntdata"/><Relationship Id="rId17" Type="http://schemas.openxmlformats.org/officeDocument/2006/relationships/font" Target="fonts/Mulish-italic.fntdata"/><Relationship Id="rId16" Type="http://schemas.openxmlformats.org/officeDocument/2006/relationships/font" Target="fonts/Mulish-bold.fntdata"/><Relationship Id="rId38" Type="http://schemas.openxmlformats.org/officeDocument/2006/relationships/font" Target="fonts/HelveticaNeueLight-boldItalic.fntdata"/><Relationship Id="rId19" Type="http://schemas.openxmlformats.org/officeDocument/2006/relationships/font" Target="fonts/Poppins-regular.fntdata"/><Relationship Id="rId18" Type="http://schemas.openxmlformats.org/officeDocument/2006/relationships/font" Target="fonts/Mulish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230319f5b1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g3230319f5b1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31ccca4697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31ccca4697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230319f5b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230319f5b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31ccca469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31ccca469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4263a4ac3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4263a4ac3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230319f5b1_1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230319f5b1_1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3c9368847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3c9368847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39a1cb9c79_0_3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39a1cb9c79_0_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17271" l="6385" r="6385" t="15233"/>
          <a:stretch/>
        </p:blipFill>
        <p:spPr>
          <a:xfrm>
            <a:off x="0" y="0"/>
            <a:ext cx="9144003" cy="456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3">
            <a:alphaModFix/>
          </a:blip>
          <a:srcRect b="0" l="69" r="59" t="0"/>
          <a:stretch/>
        </p:blipFill>
        <p:spPr>
          <a:xfrm>
            <a:off x="456631" y="4544550"/>
            <a:ext cx="1497366" cy="59895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>
            <p:ph type="title"/>
          </p:nvPr>
        </p:nvSpPr>
        <p:spPr>
          <a:xfrm>
            <a:off x="503975" y="2555075"/>
            <a:ext cx="5911800" cy="10368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7B4AB"/>
              </a:buClr>
              <a:buSzPts val="2800"/>
              <a:buNone/>
              <a:defRPr sz="2800">
                <a:solidFill>
                  <a:srgbClr val="F7B4A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sz="2800"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sz="2800"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sz="2800"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sz="2800"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sz="2800"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sz="2800"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sz="2800"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sz="2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03875" y="3651200"/>
            <a:ext cx="5321700" cy="633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14" name="Google Shape;14;p2"/>
          <p:cNvCxnSpPr/>
          <p:nvPr/>
        </p:nvCxnSpPr>
        <p:spPr>
          <a:xfrm>
            <a:off x="1899000" y="4849650"/>
            <a:ext cx="59517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>
  <p:cSld name="TITLE_6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 rotWithShape="1">
          <a:blip r:embed="rId2">
            <a:alphaModFix/>
          </a:blip>
          <a:srcRect b="1673" l="0" r="0" t="28017"/>
          <a:stretch/>
        </p:blipFill>
        <p:spPr>
          <a:xfrm>
            <a:off x="0" y="0"/>
            <a:ext cx="9144005" cy="456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/>
          <p:cNvPicPr preferRelativeResize="0"/>
          <p:nvPr/>
        </p:nvPicPr>
        <p:blipFill rotWithShape="1">
          <a:blip r:embed="rId3">
            <a:alphaModFix/>
          </a:blip>
          <a:srcRect b="18769" l="0" r="0" t="18769"/>
          <a:stretch/>
        </p:blipFill>
        <p:spPr>
          <a:xfrm>
            <a:off x="8166506" y="4638400"/>
            <a:ext cx="682250" cy="42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"/>
          <p:cNvPicPr preferRelativeResize="0"/>
          <p:nvPr/>
        </p:nvPicPr>
        <p:blipFill rotWithShape="1">
          <a:blip r:embed="rId4">
            <a:alphaModFix/>
          </a:blip>
          <a:srcRect b="0" l="69" r="59" t="0"/>
          <a:stretch/>
        </p:blipFill>
        <p:spPr>
          <a:xfrm>
            <a:off x="456631" y="4544550"/>
            <a:ext cx="1497366" cy="5989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Google Shape;19;p3"/>
          <p:cNvCxnSpPr>
            <a:endCxn id="17" idx="1"/>
          </p:cNvCxnSpPr>
          <p:nvPr/>
        </p:nvCxnSpPr>
        <p:spPr>
          <a:xfrm>
            <a:off x="1898906" y="4849662"/>
            <a:ext cx="6267600" cy="1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" name="Google Shape;20;p3"/>
          <p:cNvSpPr txBox="1"/>
          <p:nvPr>
            <p:ph type="title"/>
          </p:nvPr>
        </p:nvSpPr>
        <p:spPr>
          <a:xfrm>
            <a:off x="503975" y="2555075"/>
            <a:ext cx="5911800" cy="10368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7B4AB"/>
              </a:buClr>
              <a:buSzPts val="2800"/>
              <a:buNone/>
              <a:defRPr sz="2800">
                <a:solidFill>
                  <a:srgbClr val="F7B4A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503875" y="3651200"/>
            <a:ext cx="5321700" cy="633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l" type="secHead">
  <p:cSld name="SECTION_HEADER">
    <p:bg>
      <p:bgPr>
        <a:solidFill>
          <a:schemeClr val="lt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249508" y="4658742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1pPr>
            <a:lvl2pPr lvl="1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2pPr>
            <a:lvl3pPr lvl="2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3pPr>
            <a:lvl4pPr lvl="3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4pPr>
            <a:lvl5pPr lvl="4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5pPr>
            <a:lvl6pPr lvl="5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6pPr>
            <a:lvl7pPr lvl="6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7pPr>
            <a:lvl8pPr lvl="7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8pPr>
            <a:lvl9pPr lvl="8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360000" y="1079975"/>
            <a:ext cx="4212000" cy="2306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0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0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0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0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0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000"/>
            </a:lvl9pPr>
          </a:lstStyle>
          <a:p/>
        </p:txBody>
      </p:sp>
      <p:sp>
        <p:nvSpPr>
          <p:cNvPr id="25" name="Google Shape;25;p4"/>
          <p:cNvSpPr txBox="1"/>
          <p:nvPr>
            <p:ph type="title"/>
          </p:nvPr>
        </p:nvSpPr>
        <p:spPr>
          <a:xfrm>
            <a:off x="360775" y="342275"/>
            <a:ext cx="8423100" cy="7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llo">
  <p:cSld name="CUSTOM">
    <p:bg>
      <p:bgPr>
        <a:solidFill>
          <a:schemeClr val="accent4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type="title"/>
          </p:nvPr>
        </p:nvSpPr>
        <p:spPr>
          <a:xfrm>
            <a:off x="370025" y="360000"/>
            <a:ext cx="5929800" cy="9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subTitle"/>
          </p:nvPr>
        </p:nvSpPr>
        <p:spPr>
          <a:xfrm>
            <a:off x="360775" y="2044450"/>
            <a:ext cx="8423100" cy="7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b="1" sz="20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370025" y="2858525"/>
            <a:ext cx="4094100" cy="19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3" type="body"/>
          </p:nvPr>
        </p:nvSpPr>
        <p:spPr>
          <a:xfrm>
            <a:off x="4684950" y="2858525"/>
            <a:ext cx="4094100" cy="19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➔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◆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◆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◆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text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249508" y="4658742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1pPr>
            <a:lvl2pPr lvl="1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2pPr>
            <a:lvl3pPr lvl="2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3pPr>
            <a:lvl4pPr lvl="3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4pPr>
            <a:lvl5pPr lvl="4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5pPr>
            <a:lvl6pPr lvl="5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6pPr>
            <a:lvl7pPr lvl="6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7pPr>
            <a:lvl8pPr lvl="7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8pPr>
            <a:lvl9pPr lvl="8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3" name="Google Shape;33;p6"/>
          <p:cNvSpPr txBox="1"/>
          <p:nvPr>
            <p:ph type="title"/>
          </p:nvPr>
        </p:nvSpPr>
        <p:spPr>
          <a:xfrm>
            <a:off x="345700" y="360000"/>
            <a:ext cx="6386400" cy="7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" type="subTitle"/>
          </p:nvPr>
        </p:nvSpPr>
        <p:spPr>
          <a:xfrm>
            <a:off x="362575" y="1096150"/>
            <a:ext cx="41013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2" type="subTitle"/>
          </p:nvPr>
        </p:nvSpPr>
        <p:spPr>
          <a:xfrm>
            <a:off x="4681350" y="1096150"/>
            <a:ext cx="41013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3" type="body"/>
          </p:nvPr>
        </p:nvSpPr>
        <p:spPr>
          <a:xfrm>
            <a:off x="379450" y="1593650"/>
            <a:ext cx="4101300" cy="188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4" type="body"/>
          </p:nvPr>
        </p:nvSpPr>
        <p:spPr>
          <a:xfrm>
            <a:off x="4681350" y="1593650"/>
            <a:ext cx="4101300" cy="188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text no subtitles dark">
  <p:cSld name="TITLE_ONLY_2">
    <p:bg>
      <p:bgPr>
        <a:solidFill>
          <a:schemeClr val="accent5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8249508" y="4658742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>
              <a:buNone/>
              <a:defRPr sz="100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lvl="2" rtl="0">
              <a:buNone/>
              <a:defRPr sz="100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lvl="3" rtl="0">
              <a:buNone/>
              <a:defRPr sz="100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lvl="4" rtl="0">
              <a:buNone/>
              <a:defRPr sz="100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lvl="5" rtl="0">
              <a:buNone/>
              <a:defRPr sz="100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lvl="6" rtl="0">
              <a:buNone/>
              <a:defRPr sz="100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lvl="7" rtl="0">
              <a:buNone/>
              <a:defRPr sz="100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lvl="8" rtl="0">
              <a:buNone/>
              <a:defRPr sz="100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0" name="Google Shape;40;p7"/>
          <p:cNvPicPr preferRelativeResize="0"/>
          <p:nvPr/>
        </p:nvPicPr>
        <p:blipFill rotWithShape="1">
          <a:blip r:embed="rId2">
            <a:alphaModFix/>
          </a:blip>
          <a:srcRect b="0" l="129" r="119" t="0"/>
          <a:stretch/>
        </p:blipFill>
        <p:spPr>
          <a:xfrm>
            <a:off x="360000" y="4631558"/>
            <a:ext cx="441025" cy="441551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7"/>
          <p:cNvSpPr txBox="1"/>
          <p:nvPr>
            <p:ph type="title"/>
          </p:nvPr>
        </p:nvSpPr>
        <p:spPr>
          <a:xfrm>
            <a:off x="343650" y="359050"/>
            <a:ext cx="4380600" cy="3936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7"/>
          <p:cNvSpPr txBox="1"/>
          <p:nvPr>
            <p:ph idx="1" type="subTitle"/>
          </p:nvPr>
        </p:nvSpPr>
        <p:spPr>
          <a:xfrm>
            <a:off x="360000" y="1080000"/>
            <a:ext cx="4104000" cy="36501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7"/>
          <p:cNvSpPr txBox="1"/>
          <p:nvPr>
            <p:ph idx="2" type="subTitle"/>
          </p:nvPr>
        </p:nvSpPr>
        <p:spPr>
          <a:xfrm>
            <a:off x="4680000" y="1080000"/>
            <a:ext cx="4104000" cy="3650100"/>
          </a:xfrm>
          <a:prstGeom prst="rect">
            <a:avLst/>
          </a:prstGeom>
        </p:spPr>
        <p:txBody>
          <a:bodyPr anchorCtr="0" anchor="t" bIns="91425" lIns="90000" spcFirstLastPara="1" rIns="91425" wrap="square" tIns="900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>
  <p:cSld name="TITLE_4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8"/>
          <p:cNvPicPr preferRelativeResize="0"/>
          <p:nvPr/>
        </p:nvPicPr>
        <p:blipFill rotWithShape="1">
          <a:blip r:embed="rId2">
            <a:alphaModFix/>
          </a:blip>
          <a:srcRect b="17271" l="6385" r="6385" t="15233"/>
          <a:stretch/>
        </p:blipFill>
        <p:spPr>
          <a:xfrm>
            <a:off x="0" y="0"/>
            <a:ext cx="9144003" cy="456719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8"/>
          <p:cNvSpPr txBox="1"/>
          <p:nvPr>
            <p:ph idx="1" type="body"/>
          </p:nvPr>
        </p:nvSpPr>
        <p:spPr>
          <a:xfrm>
            <a:off x="388550" y="2581000"/>
            <a:ext cx="4075500" cy="155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47" name="Google Shape;47;p8"/>
          <p:cNvPicPr preferRelativeResize="0"/>
          <p:nvPr/>
        </p:nvPicPr>
        <p:blipFill rotWithShape="1">
          <a:blip r:embed="rId3">
            <a:alphaModFix/>
          </a:blip>
          <a:srcRect b="18769" l="0" r="0" t="18769"/>
          <a:stretch/>
        </p:blipFill>
        <p:spPr>
          <a:xfrm>
            <a:off x="8166506" y="4638400"/>
            <a:ext cx="682250" cy="42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8"/>
          <p:cNvPicPr preferRelativeResize="0"/>
          <p:nvPr/>
        </p:nvPicPr>
        <p:blipFill rotWithShape="1">
          <a:blip r:embed="rId4">
            <a:alphaModFix/>
          </a:blip>
          <a:srcRect b="0" l="69" r="59" t="0"/>
          <a:stretch/>
        </p:blipFill>
        <p:spPr>
          <a:xfrm>
            <a:off x="456631" y="4544550"/>
            <a:ext cx="1497366" cy="5989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" name="Google Shape;49;p8"/>
          <p:cNvCxnSpPr>
            <a:endCxn id="47" idx="1"/>
          </p:cNvCxnSpPr>
          <p:nvPr/>
        </p:nvCxnSpPr>
        <p:spPr>
          <a:xfrm>
            <a:off x="1898906" y="4849662"/>
            <a:ext cx="6267600" cy="1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" name="Google Shape;50;p8"/>
          <p:cNvSpPr txBox="1"/>
          <p:nvPr>
            <p:ph type="title"/>
          </p:nvPr>
        </p:nvSpPr>
        <p:spPr>
          <a:xfrm>
            <a:off x="388550" y="421050"/>
            <a:ext cx="5551200" cy="186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b="1" sz="5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b="1" sz="5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b="1" sz="5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b="1" sz="5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b="1" sz="5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b="1" sz="5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b="1" sz="5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b="1" sz="5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  <p15:guide id="2" pos="227">
          <p15:clr>
            <a:srgbClr val="FA7B17"/>
          </p15:clr>
        </p15:guide>
        <p15:guide id="3" pos="5533">
          <p15:clr>
            <a:srgbClr val="FA7B17"/>
          </p15:clr>
        </p15:guide>
        <p15:guide id="4" orient="horz" pos="227">
          <p15:clr>
            <a:srgbClr val="FA7B17"/>
          </p15:clr>
        </p15:guide>
        <p15:guide id="5" pos="1553">
          <p15:clr>
            <a:srgbClr val="FA7B17"/>
          </p15:clr>
        </p15:guide>
        <p15:guide id="6" pos="4207">
          <p15:clr>
            <a:srgbClr val="FA7B17"/>
          </p15:clr>
        </p15:guide>
        <p15:guide id="7" orient="horz" pos="3013">
          <p15:clr>
            <a:srgbClr val="FA7B17"/>
          </p15:clr>
        </p15:guide>
        <p15:guide id="8" orient="horz" pos="680">
          <p15:clr>
            <a:srgbClr val="FA7B17"/>
          </p15:clr>
        </p15:guide>
        <p15:guide id="9" pos="2812">
          <p15:clr>
            <a:srgbClr val="FA7B17"/>
          </p15:clr>
        </p15:guide>
        <p15:guide id="10" pos="2948">
          <p15:clr>
            <a:srgbClr val="FA7B17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TITLE_ONLY_3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/>
          <p:nvPr/>
        </p:nvSpPr>
        <p:spPr>
          <a:xfrm>
            <a:off x="8249508" y="465874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000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‹#›</a:t>
            </a:fld>
            <a:endParaRPr sz="1000">
              <a:solidFill>
                <a:srgbClr val="0000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53" name="Google Shape;53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0000" y="4631558"/>
            <a:ext cx="441024" cy="44155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9"/>
          <p:cNvSpPr txBox="1"/>
          <p:nvPr/>
        </p:nvSpPr>
        <p:spPr>
          <a:xfrm>
            <a:off x="343650" y="359050"/>
            <a:ext cx="4380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55" name="Google Shape;55;p9"/>
          <p:cNvSpPr txBox="1"/>
          <p:nvPr/>
        </p:nvSpPr>
        <p:spPr>
          <a:xfrm>
            <a:off x="360000" y="1080000"/>
            <a:ext cx="4104000" cy="36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ulish Light"/>
              <a:ea typeface="Mulish Light"/>
              <a:cs typeface="Mulish Light"/>
              <a:sym typeface="Mulish Light"/>
            </a:endParaRPr>
          </a:p>
        </p:txBody>
      </p:sp>
      <p:sp>
        <p:nvSpPr>
          <p:cNvPr id="56" name="Google Shape;56;p9"/>
          <p:cNvSpPr txBox="1"/>
          <p:nvPr/>
        </p:nvSpPr>
        <p:spPr>
          <a:xfrm>
            <a:off x="4680000" y="1080000"/>
            <a:ext cx="4104000" cy="36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ulish Light"/>
              <a:ea typeface="Mulish Light"/>
              <a:cs typeface="Mulish Light"/>
              <a:sym typeface="Mulish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3 columns of text">
  <p:cSld name="TITLE_AND_TWO_COLUMNS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/>
          <p:nvPr/>
        </p:nvSpPr>
        <p:spPr>
          <a:xfrm>
            <a:off x="213600" y="223050"/>
            <a:ext cx="8716800" cy="4697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0"/>
          <p:cNvSpPr txBox="1"/>
          <p:nvPr>
            <p:ph type="title"/>
          </p:nvPr>
        </p:nvSpPr>
        <p:spPr>
          <a:xfrm>
            <a:off x="455550" y="548700"/>
            <a:ext cx="2043000" cy="41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320058" y="45108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1" name="Google Shape;61;p10"/>
          <p:cNvSpPr txBox="1"/>
          <p:nvPr>
            <p:ph idx="1" type="body"/>
          </p:nvPr>
        </p:nvSpPr>
        <p:spPr>
          <a:xfrm>
            <a:off x="2498628" y="472500"/>
            <a:ext cx="2043000" cy="42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900">
                <a:solidFill>
                  <a:schemeClr val="dk1"/>
                </a:solidFill>
              </a:defRPr>
            </a:lvl1pPr>
            <a:lvl2pPr indent="-28575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>
                <a:solidFill>
                  <a:schemeClr val="dk1"/>
                </a:solidFill>
              </a:defRPr>
            </a:lvl2pPr>
            <a:lvl3pPr indent="-285750" lvl="2" marL="13716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 sz="900">
                <a:solidFill>
                  <a:schemeClr val="dk1"/>
                </a:solidFill>
              </a:defRPr>
            </a:lvl3pPr>
            <a:lvl4pPr indent="-285750" lvl="3" marL="18288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900">
                <a:solidFill>
                  <a:schemeClr val="dk1"/>
                </a:solidFill>
              </a:defRPr>
            </a:lvl4pPr>
            <a:lvl5pPr indent="-285750" lvl="4" marL="22860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>
                <a:solidFill>
                  <a:schemeClr val="dk1"/>
                </a:solidFill>
              </a:defRPr>
            </a:lvl5pPr>
            <a:lvl6pPr indent="-285750" lvl="5" marL="2743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 sz="900">
                <a:solidFill>
                  <a:schemeClr val="dk1"/>
                </a:solidFill>
              </a:defRPr>
            </a:lvl6pPr>
            <a:lvl7pPr indent="-285750" lvl="6" marL="3200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900">
                <a:solidFill>
                  <a:schemeClr val="dk1"/>
                </a:solidFill>
              </a:defRPr>
            </a:lvl7pPr>
            <a:lvl8pPr indent="-285750" lvl="7" marL="36576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>
                <a:solidFill>
                  <a:schemeClr val="dk1"/>
                </a:solidFill>
              </a:defRPr>
            </a:lvl8pPr>
            <a:lvl9pPr indent="-285750" lvl="8" marL="41148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Char char="■"/>
              <a:defRPr sz="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2" name="Google Shape;62;p10"/>
          <p:cNvSpPr txBox="1"/>
          <p:nvPr>
            <p:ph idx="2" type="body"/>
          </p:nvPr>
        </p:nvSpPr>
        <p:spPr>
          <a:xfrm>
            <a:off x="4541706" y="472500"/>
            <a:ext cx="2043000" cy="42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900">
                <a:solidFill>
                  <a:schemeClr val="dk1"/>
                </a:solidFill>
              </a:defRPr>
            </a:lvl1pPr>
            <a:lvl2pPr indent="-28575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>
                <a:solidFill>
                  <a:schemeClr val="dk1"/>
                </a:solidFill>
              </a:defRPr>
            </a:lvl2pPr>
            <a:lvl3pPr indent="-285750" lvl="2" marL="13716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 sz="900">
                <a:solidFill>
                  <a:schemeClr val="dk1"/>
                </a:solidFill>
              </a:defRPr>
            </a:lvl3pPr>
            <a:lvl4pPr indent="-285750" lvl="3" marL="18288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900">
                <a:solidFill>
                  <a:schemeClr val="dk1"/>
                </a:solidFill>
              </a:defRPr>
            </a:lvl4pPr>
            <a:lvl5pPr indent="-285750" lvl="4" marL="22860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>
                <a:solidFill>
                  <a:schemeClr val="dk1"/>
                </a:solidFill>
              </a:defRPr>
            </a:lvl5pPr>
            <a:lvl6pPr indent="-285750" lvl="5" marL="2743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 sz="900">
                <a:solidFill>
                  <a:schemeClr val="dk1"/>
                </a:solidFill>
              </a:defRPr>
            </a:lvl6pPr>
            <a:lvl7pPr indent="-285750" lvl="6" marL="3200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900">
                <a:solidFill>
                  <a:schemeClr val="dk1"/>
                </a:solidFill>
              </a:defRPr>
            </a:lvl7pPr>
            <a:lvl8pPr indent="-285750" lvl="7" marL="36576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>
                <a:solidFill>
                  <a:schemeClr val="dk1"/>
                </a:solidFill>
              </a:defRPr>
            </a:lvl8pPr>
            <a:lvl9pPr indent="-285750" lvl="8" marL="41148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Char char="■"/>
              <a:defRPr sz="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3" name="Google Shape;63;p10"/>
          <p:cNvSpPr txBox="1"/>
          <p:nvPr>
            <p:ph idx="3" type="body"/>
          </p:nvPr>
        </p:nvSpPr>
        <p:spPr>
          <a:xfrm>
            <a:off x="6584784" y="472500"/>
            <a:ext cx="2043000" cy="42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900">
                <a:solidFill>
                  <a:schemeClr val="dk1"/>
                </a:solidFill>
              </a:defRPr>
            </a:lvl1pPr>
            <a:lvl2pPr indent="-28575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>
                <a:solidFill>
                  <a:schemeClr val="dk1"/>
                </a:solidFill>
              </a:defRPr>
            </a:lvl2pPr>
            <a:lvl3pPr indent="-285750" lvl="2" marL="13716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 sz="900">
                <a:solidFill>
                  <a:schemeClr val="dk1"/>
                </a:solidFill>
              </a:defRPr>
            </a:lvl3pPr>
            <a:lvl4pPr indent="-285750" lvl="3" marL="18288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900">
                <a:solidFill>
                  <a:schemeClr val="dk1"/>
                </a:solidFill>
              </a:defRPr>
            </a:lvl4pPr>
            <a:lvl5pPr indent="-285750" lvl="4" marL="22860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>
                <a:solidFill>
                  <a:schemeClr val="dk1"/>
                </a:solidFill>
              </a:defRPr>
            </a:lvl5pPr>
            <a:lvl6pPr indent="-285750" lvl="5" marL="2743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 sz="900">
                <a:solidFill>
                  <a:schemeClr val="dk1"/>
                </a:solidFill>
              </a:defRPr>
            </a:lvl6pPr>
            <a:lvl7pPr indent="-285750" lvl="6" marL="3200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900">
                <a:solidFill>
                  <a:schemeClr val="dk1"/>
                </a:solidFill>
              </a:defRPr>
            </a:lvl7pPr>
            <a:lvl8pPr indent="-285750" lvl="7" marL="36576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>
                <a:solidFill>
                  <a:schemeClr val="dk1"/>
                </a:solidFill>
              </a:defRPr>
            </a:lvl8pPr>
            <a:lvl9pPr indent="-285750" lvl="8" marL="41148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Char char="■"/>
              <a:defRPr sz="9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4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1"/>
          <p:cNvSpPr/>
          <p:nvPr/>
        </p:nvSpPr>
        <p:spPr>
          <a:xfrm>
            <a:off x="213600" y="223050"/>
            <a:ext cx="8716800" cy="4697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1"/>
          <p:cNvSpPr txBox="1"/>
          <p:nvPr>
            <p:ph type="title"/>
          </p:nvPr>
        </p:nvSpPr>
        <p:spPr>
          <a:xfrm>
            <a:off x="540900" y="445025"/>
            <a:ext cx="8389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8320058" y="45108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2"/>
          <p:cNvPicPr preferRelativeResize="0"/>
          <p:nvPr/>
        </p:nvPicPr>
        <p:blipFill rotWithShape="1">
          <a:blip r:embed="rId2">
            <a:alphaModFix/>
          </a:blip>
          <a:srcRect b="1673" l="0" r="0" t="28017"/>
          <a:stretch/>
        </p:blipFill>
        <p:spPr>
          <a:xfrm>
            <a:off x="0" y="0"/>
            <a:ext cx="9144005" cy="4567201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2"/>
          <p:cNvSpPr txBox="1"/>
          <p:nvPr>
            <p:ph type="title"/>
          </p:nvPr>
        </p:nvSpPr>
        <p:spPr>
          <a:xfrm>
            <a:off x="503975" y="2555075"/>
            <a:ext cx="5911800" cy="103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0" spcFirstLastPara="1" rIns="91425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" name="Google Shape;71;p12"/>
          <p:cNvSpPr txBox="1"/>
          <p:nvPr>
            <p:ph idx="1" type="subTitle"/>
          </p:nvPr>
        </p:nvSpPr>
        <p:spPr>
          <a:xfrm>
            <a:off x="503875" y="3651200"/>
            <a:ext cx="5321700" cy="6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1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Mulish Light"/>
                <a:ea typeface="Mulish Light"/>
                <a:cs typeface="Mulish Light"/>
                <a:sym typeface="Mulish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Mulish Light"/>
                <a:ea typeface="Mulish Light"/>
                <a:cs typeface="Mulish Light"/>
                <a:sym typeface="Mulish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Mulish Light"/>
                <a:ea typeface="Mulish Light"/>
                <a:cs typeface="Mulish Light"/>
                <a:sym typeface="Mulish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Mulish Light"/>
                <a:ea typeface="Mulish Light"/>
                <a:cs typeface="Mulish Light"/>
                <a:sym typeface="Mulish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Mulish Light"/>
                <a:ea typeface="Mulish Light"/>
                <a:cs typeface="Mulish Light"/>
                <a:sym typeface="Mulish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Mulish Light"/>
                <a:ea typeface="Mulish Light"/>
                <a:cs typeface="Mulish Light"/>
                <a:sym typeface="Mulish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Mulish Light"/>
                <a:ea typeface="Mulish Light"/>
                <a:cs typeface="Mulish Light"/>
                <a:sym typeface="Mulish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Mulish Light"/>
                <a:ea typeface="Mulish Light"/>
                <a:cs typeface="Mulish Light"/>
                <a:sym typeface="Mulish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Mulish Light"/>
                <a:ea typeface="Mulish Light"/>
                <a:cs typeface="Mulish Light"/>
                <a:sym typeface="Mulish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buNone/>
              <a:defRPr sz="1300">
                <a:solidFill>
                  <a:schemeClr val="tx1"/>
                </a:solidFill>
              </a:defRPr>
            </a:lvl1pPr>
            <a:lvl2pPr lvl="1" rtl="0" algn="r">
              <a:buNone/>
              <a:defRPr sz="1300">
                <a:solidFill>
                  <a:schemeClr val="tx1"/>
                </a:solidFill>
              </a:defRPr>
            </a:lvl2pPr>
            <a:lvl3pPr lvl="2" rtl="0" algn="r">
              <a:buNone/>
              <a:defRPr sz="1300">
                <a:solidFill>
                  <a:schemeClr val="tx1"/>
                </a:solidFill>
              </a:defRPr>
            </a:lvl3pPr>
            <a:lvl4pPr lvl="3" rtl="0" algn="r">
              <a:buNone/>
              <a:defRPr sz="1300">
                <a:solidFill>
                  <a:schemeClr val="tx1"/>
                </a:solidFill>
              </a:defRPr>
            </a:lvl4pPr>
            <a:lvl5pPr lvl="4" rtl="0" algn="r">
              <a:buNone/>
              <a:defRPr sz="1300">
                <a:solidFill>
                  <a:schemeClr val="tx1"/>
                </a:solidFill>
              </a:defRPr>
            </a:lvl5pPr>
            <a:lvl6pPr lvl="5" rtl="0" algn="r">
              <a:buNone/>
              <a:defRPr sz="1300">
                <a:solidFill>
                  <a:schemeClr val="tx1"/>
                </a:solidFill>
              </a:defRPr>
            </a:lvl6pPr>
            <a:lvl7pPr lvl="6" rtl="0" algn="r">
              <a:buNone/>
              <a:defRPr sz="1300">
                <a:solidFill>
                  <a:schemeClr val="tx1"/>
                </a:solidFill>
              </a:defRPr>
            </a:lvl7pPr>
            <a:lvl8pPr lvl="7" rtl="0" algn="r">
              <a:buNone/>
              <a:defRPr sz="1300">
                <a:solidFill>
                  <a:schemeClr val="tx1"/>
                </a:solidFill>
              </a:defRPr>
            </a:lvl8pPr>
            <a:lvl9pPr lvl="8" rtl="0" algn="r">
              <a:buNone/>
              <a:defRPr sz="1300">
                <a:solidFill>
                  <a:schemeClr val="tx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70025" y="351525"/>
            <a:ext cx="8423100" cy="7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360775" y="1720675"/>
            <a:ext cx="8423100" cy="30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880">
          <p15:clr>
            <a:srgbClr val="EA4335"/>
          </p15:clr>
        </p15:guide>
        <p15:guide id="2" pos="227">
          <p15:clr>
            <a:srgbClr val="EA4335"/>
          </p15:clr>
        </p15:guide>
        <p15:guide id="3" pos="5533">
          <p15:clr>
            <a:srgbClr val="EA4335"/>
          </p15:clr>
        </p15:guide>
        <p15:guide id="4" orient="horz" pos="227">
          <p15:clr>
            <a:srgbClr val="EA4335"/>
          </p15:clr>
        </p15:guide>
        <p15:guide id="5" orient="horz" pos="3013">
          <p15:clr>
            <a:srgbClr val="EA4335"/>
          </p15:clr>
        </p15:guide>
        <p15:guide id="6" orient="horz" pos="680">
          <p15:clr>
            <a:srgbClr val="EA4335"/>
          </p15:clr>
        </p15:guide>
        <p15:guide id="7" pos="2948">
          <p15:clr>
            <a:srgbClr val="EA4335"/>
          </p15:clr>
        </p15:guide>
        <p15:guide id="8" pos="2812">
          <p15:clr>
            <a:srgbClr val="EA4335"/>
          </p15:clr>
        </p15:guide>
        <p15:guide id="9" pos="1553">
          <p15:clr>
            <a:srgbClr val="EA4335"/>
          </p15:clr>
        </p15:guide>
        <p15:guide id="10" pos="4241">
          <p15:clr>
            <a:srgbClr val="EA4335"/>
          </p15:clr>
        </p15:guide>
        <p15:guide id="11" orient="horz" pos="16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/>
        </p:nvSpPr>
        <p:spPr>
          <a:xfrm>
            <a:off x="8359200" y="4911900"/>
            <a:ext cx="1018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l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Photo: DFID</a:t>
            </a:r>
            <a:endParaRPr b="0" i="0" sz="800" u="none" cap="none" strike="noStrike">
              <a:solidFill>
                <a:schemeClr val="l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" name="Google Shape;78;p13"/>
          <p:cNvSpPr txBox="1"/>
          <p:nvPr>
            <p:ph type="title"/>
          </p:nvPr>
        </p:nvSpPr>
        <p:spPr>
          <a:xfrm>
            <a:off x="402825" y="391875"/>
            <a:ext cx="3777900" cy="3777900"/>
          </a:xfrm>
          <a:prstGeom prst="rect">
            <a:avLst/>
          </a:prstGeom>
          <a:solidFill>
            <a:srgbClr val="FFFFFF">
              <a:alpha val="94300"/>
            </a:srgbClr>
          </a:solidFill>
          <a:ln>
            <a:noFill/>
          </a:ln>
          <a:effectLst>
            <a:outerShdw blurRad="371475" rotWithShape="0" algn="bl" dir="5400000" dist="19050">
              <a:srgbClr val="434343">
                <a:alpha val="50000"/>
              </a:srgbClr>
            </a:outerShdw>
          </a:effectLst>
        </p:spPr>
        <p:txBody>
          <a:bodyPr anchorCtr="0" anchor="t" bIns="180000" lIns="180000" spcFirstLastPara="1" rIns="180000" wrap="square" tIns="1800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DSB</a:t>
            </a:r>
            <a:endParaRPr sz="19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200">
                <a:solidFill>
                  <a:srgbClr val="004934"/>
                </a:solidFill>
                <a:latin typeface="Arial"/>
                <a:ea typeface="Arial"/>
                <a:cs typeface="Arial"/>
                <a:sym typeface="Arial"/>
              </a:rPr>
              <a:t>Demand </a:t>
            </a:r>
            <a:endParaRPr sz="3200">
              <a:solidFill>
                <a:srgbClr val="00493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200">
                <a:solidFill>
                  <a:srgbClr val="004934"/>
                </a:solidFill>
                <a:latin typeface="Arial"/>
                <a:ea typeface="Arial"/>
                <a:cs typeface="Arial"/>
                <a:sym typeface="Arial"/>
              </a:rPr>
              <a:t>Strategy </a:t>
            </a:r>
            <a:br>
              <a:rPr lang="en-GB" sz="3200">
                <a:solidFill>
                  <a:srgbClr val="00493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3200">
                <a:solidFill>
                  <a:srgbClr val="004934"/>
                </a:solidFill>
                <a:latin typeface="Arial"/>
                <a:ea typeface="Arial"/>
                <a:cs typeface="Arial"/>
                <a:sym typeface="Arial"/>
              </a:rPr>
              <a:t>Builder</a:t>
            </a:r>
            <a:endParaRPr sz="3200">
              <a:solidFill>
                <a:srgbClr val="00493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 sz="2100">
                <a:solidFill>
                  <a:srgbClr val="9E9E9E"/>
                </a:solidFill>
              </a:rPr>
              <a:t>Workshop 2: Recap</a:t>
            </a:r>
            <a:endParaRPr b="0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7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50790" y="4715875"/>
            <a:ext cx="1245173" cy="2556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 txBox="1"/>
          <p:nvPr/>
        </p:nvSpPr>
        <p:spPr>
          <a:xfrm>
            <a:off x="6578375" y="4744100"/>
            <a:ext cx="12240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800">
                <a:solidFill>
                  <a:srgbClr val="D9D9D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ROSA version 2.0</a:t>
            </a:r>
            <a:endParaRPr b="1" sz="800">
              <a:solidFill>
                <a:srgbClr val="D9D9D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0" y="4567825"/>
            <a:ext cx="402900" cy="591000"/>
          </a:xfrm>
          <a:prstGeom prst="rect">
            <a:avLst/>
          </a:prstGeom>
          <a:solidFill>
            <a:srgbClr val="0216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82" name="Google Shape;82;p13"/>
          <p:cNvCxnSpPr/>
          <p:nvPr/>
        </p:nvCxnSpPr>
        <p:spPr>
          <a:xfrm>
            <a:off x="5600" y="4567825"/>
            <a:ext cx="9141300" cy="0"/>
          </a:xfrm>
          <a:prstGeom prst="straightConnector1">
            <a:avLst/>
          </a:prstGeom>
          <a:noFill/>
          <a:ln cap="flat" cmpd="sng" w="9525">
            <a:solidFill>
              <a:srgbClr val="02164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" name="Google Shape;83;p13"/>
          <p:cNvSpPr txBox="1"/>
          <p:nvPr/>
        </p:nvSpPr>
        <p:spPr>
          <a:xfrm>
            <a:off x="493650" y="4701775"/>
            <a:ext cx="4358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rgbClr val="02164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WORKSHOP 2  </a:t>
            </a:r>
            <a:r>
              <a:rPr lang="en-GB" sz="1000">
                <a:solidFill>
                  <a:srgbClr val="02164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|  </a:t>
            </a:r>
            <a:r>
              <a:rPr i="1" lang="en-GB" sz="1000">
                <a:solidFill>
                  <a:srgbClr val="02164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Workshop 2 Recap Introduction Session</a:t>
            </a:r>
            <a:endParaRPr i="1" sz="800">
              <a:solidFill>
                <a:srgbClr val="02164F"/>
              </a:solidFill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228225" y="391875"/>
            <a:ext cx="3729300" cy="3777900"/>
          </a:xfrm>
          <a:prstGeom prst="rect">
            <a:avLst/>
          </a:prstGeom>
          <a:solidFill>
            <a:srgbClr val="02164F"/>
          </a:solidFill>
          <a:ln>
            <a:noFill/>
          </a:ln>
        </p:spPr>
        <p:txBody>
          <a:bodyPr anchorCtr="0" anchor="t" bIns="180000" lIns="180000" spcFirstLastPara="1" rIns="180000" wrap="square" tIns="180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FF00"/>
                </a:solidFill>
              </a:rPr>
              <a:t>INSTRUCTIONS FOR USING THIS PRESENTATION - delete before presenting	</a:t>
            </a:r>
            <a:endParaRPr b="1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00"/>
                </a:solidFill>
              </a:rPr>
              <a:t>This presentation can be used to remind workshop participants in Workshop 2:</a:t>
            </a:r>
            <a:endParaRPr sz="1200">
              <a:solidFill>
                <a:srgbClr val="FFFF00"/>
              </a:solidFill>
            </a:endParaRPr>
          </a:p>
          <a:p>
            <a:pPr indent="-161925" lvl="0" marL="179999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Char char="-"/>
            </a:pPr>
            <a:r>
              <a:rPr lang="en-GB" sz="1200">
                <a:solidFill>
                  <a:srgbClr val="FFFF00"/>
                </a:solidFill>
              </a:rPr>
              <a:t>What the DSB is</a:t>
            </a:r>
            <a:endParaRPr sz="1200">
              <a:solidFill>
                <a:srgbClr val="FFFF00"/>
              </a:solidFill>
            </a:endParaRPr>
          </a:p>
          <a:p>
            <a:pPr indent="-161925" lvl="0" marL="179999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Char char="-"/>
            </a:pPr>
            <a:r>
              <a:rPr lang="en-GB" sz="1200">
                <a:solidFill>
                  <a:srgbClr val="FFFF00"/>
                </a:solidFill>
              </a:rPr>
              <a:t>The DSB process</a:t>
            </a:r>
            <a:endParaRPr sz="12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/>
          <p:nvPr>
            <p:ph type="title"/>
          </p:nvPr>
        </p:nvSpPr>
        <p:spPr>
          <a:xfrm>
            <a:off x="360000" y="360000"/>
            <a:ext cx="6386400" cy="7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4934"/>
                </a:solidFill>
              </a:rPr>
              <a:t>What is the Demand Strategy Builder?</a:t>
            </a:r>
            <a:endParaRPr sz="2400">
              <a:solidFill>
                <a:srgbClr val="004934"/>
              </a:solidFill>
            </a:endParaRPr>
          </a:p>
        </p:txBody>
      </p:sp>
      <p:sp>
        <p:nvSpPr>
          <p:cNvPr id="90" name="Google Shape;90;p14"/>
          <p:cNvSpPr txBox="1"/>
          <p:nvPr>
            <p:ph idx="3" type="body"/>
          </p:nvPr>
        </p:nvSpPr>
        <p:spPr>
          <a:xfrm>
            <a:off x="379450" y="1080000"/>
            <a:ext cx="8215200" cy="357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The DSB is a process that we will go through together to identify the reasons for low immunization rates, and in response, develop solutions to increase immunization demand. </a:t>
            </a:r>
            <a:r>
              <a:rPr lang="en-GB" sz="1500"/>
              <a:t>By the end of the DSB process, we will have </a:t>
            </a:r>
            <a:r>
              <a:rPr b="1" lang="en-GB" sz="1500"/>
              <a:t>an immunization demand strategy that is:</a:t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Char char="→"/>
            </a:pPr>
            <a:r>
              <a:rPr b="1" lang="en-GB" sz="1500"/>
              <a:t>Focused</a:t>
            </a:r>
            <a:endParaRPr b="1" sz="1500"/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Char char="→"/>
            </a:pPr>
            <a:r>
              <a:rPr b="1" lang="en-GB" sz="1500"/>
              <a:t>Evidence-based</a:t>
            </a:r>
            <a:endParaRPr b="1" sz="1500"/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Char char="→"/>
            </a:pPr>
            <a:r>
              <a:rPr b="1" lang="en-GB" sz="1500"/>
              <a:t>Human-centred</a:t>
            </a:r>
            <a:endParaRPr b="1" sz="1500"/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Char char="→"/>
            </a:pPr>
            <a:r>
              <a:rPr b="1" lang="en-GB" sz="1500"/>
              <a:t>Solutions-focused</a:t>
            </a:r>
            <a:endParaRPr b="1" sz="1500"/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Char char="→"/>
            </a:pPr>
            <a:r>
              <a:rPr b="1" lang="en-GB" sz="1500"/>
              <a:t>Localised </a:t>
            </a:r>
            <a:endParaRPr b="1" sz="1500"/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Char char="→"/>
            </a:pPr>
            <a:r>
              <a:rPr b="1" lang="en-GB" sz="1500"/>
              <a:t>Ready to be implemented </a:t>
            </a:r>
            <a:endParaRPr b="1" sz="1500"/>
          </a:p>
        </p:txBody>
      </p:sp>
      <p:grpSp>
        <p:nvGrpSpPr>
          <p:cNvPr id="91" name="Google Shape;91;p14"/>
          <p:cNvGrpSpPr/>
          <p:nvPr/>
        </p:nvGrpSpPr>
        <p:grpSpPr>
          <a:xfrm>
            <a:off x="3703450" y="1991675"/>
            <a:ext cx="5211950" cy="2571025"/>
            <a:chOff x="3703450" y="1839275"/>
            <a:chExt cx="5211950" cy="2571025"/>
          </a:xfrm>
        </p:grpSpPr>
        <p:pic>
          <p:nvPicPr>
            <p:cNvPr id="92" name="Google Shape;92;p14"/>
            <p:cNvPicPr preferRelativeResize="0"/>
            <p:nvPr/>
          </p:nvPicPr>
          <p:blipFill rotWithShape="1">
            <a:blip r:embed="rId3">
              <a:alphaModFix/>
            </a:blip>
            <a:srcRect b="27336" l="56909" r="0" t="0"/>
            <a:stretch/>
          </p:blipFill>
          <p:spPr>
            <a:xfrm>
              <a:off x="3703450" y="3226175"/>
              <a:ext cx="3940275" cy="1184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14"/>
            <p:cNvPicPr preferRelativeResize="0"/>
            <p:nvPr/>
          </p:nvPicPr>
          <p:blipFill rotWithShape="1">
            <a:blip r:embed="rId3">
              <a:alphaModFix/>
            </a:blip>
            <a:srcRect b="22100" l="0" r="42634" t="0"/>
            <a:stretch/>
          </p:blipFill>
          <p:spPr>
            <a:xfrm>
              <a:off x="3703450" y="1839275"/>
              <a:ext cx="5211950" cy="12613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4" name="Google Shape;94;p14"/>
          <p:cNvSpPr/>
          <p:nvPr/>
        </p:nvSpPr>
        <p:spPr>
          <a:xfrm>
            <a:off x="7376575" y="3426050"/>
            <a:ext cx="1598700" cy="1598700"/>
          </a:xfrm>
          <a:prstGeom prst="ellipse">
            <a:avLst/>
          </a:prstGeom>
          <a:solidFill>
            <a:srgbClr val="02164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00"/>
                </a:solidFill>
              </a:rPr>
              <a:t>The DSB will guide you through a process to build out your strategy, </a:t>
            </a:r>
            <a:r>
              <a:rPr b="1" lang="en-GB" sz="1100">
                <a:solidFill>
                  <a:srgbClr val="FFFF00"/>
                </a:solidFill>
              </a:rPr>
              <a:t>step-by-step.</a:t>
            </a:r>
            <a:endParaRPr b="1" sz="1100">
              <a:solidFill>
                <a:srgbClr val="FFFF00"/>
              </a:solidFill>
            </a:endParaRPr>
          </a:p>
        </p:txBody>
      </p:sp>
      <p:sp>
        <p:nvSpPr>
          <p:cNvPr id="95" name="Google Shape;95;p14"/>
          <p:cNvSpPr txBox="1"/>
          <p:nvPr/>
        </p:nvSpPr>
        <p:spPr>
          <a:xfrm rot="-4830219">
            <a:off x="7821490" y="2687498"/>
            <a:ext cx="498228" cy="8620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508000" lvl="0" marL="457200" rtl="0" algn="ctr">
              <a:spcBef>
                <a:spcPts val="1000"/>
              </a:spcBef>
              <a:spcAft>
                <a:spcPts val="0"/>
              </a:spcAft>
              <a:buClr>
                <a:srgbClr val="02164F"/>
              </a:buClr>
              <a:buSzPts val="4400"/>
              <a:buChar char="⤴"/>
            </a:pPr>
            <a:r>
              <a:t/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458100" y="4783500"/>
            <a:ext cx="286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WHAT IS THE DSB?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>
            <p:ph type="title"/>
          </p:nvPr>
        </p:nvSpPr>
        <p:spPr>
          <a:xfrm>
            <a:off x="360000" y="614850"/>
            <a:ext cx="3878400" cy="24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Where are we now? 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3913375" y="0"/>
            <a:ext cx="5230500" cy="1417800"/>
          </a:xfrm>
          <a:prstGeom prst="rect">
            <a:avLst/>
          </a:prstGeom>
          <a:solidFill>
            <a:srgbClr val="0216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FFFF00"/>
                </a:solidFill>
                <a:latin typeface="Mulish"/>
                <a:ea typeface="Mulish"/>
                <a:cs typeface="Mulish"/>
                <a:sym typeface="Mulish"/>
              </a:rPr>
              <a:t>INSTRUCTIONS </a:t>
            </a:r>
            <a:endParaRPr b="1" sz="1200">
              <a:solidFill>
                <a:srgbClr val="FFFF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Mulish Light"/>
              <a:buChar char="●"/>
            </a:pPr>
            <a:r>
              <a:rPr lang="en-GB" sz="1200">
                <a:solidFill>
                  <a:srgbClr val="FFFF00"/>
                </a:solidFill>
                <a:latin typeface="Mulish Light"/>
                <a:ea typeface="Mulish Light"/>
                <a:cs typeface="Mulish Light"/>
                <a:sym typeface="Mulish Light"/>
              </a:rPr>
              <a:t>You will explain the DSB process and remind participants where in the process we currently are</a:t>
            </a:r>
            <a:endParaRPr sz="1200">
              <a:solidFill>
                <a:srgbClr val="FFFF00"/>
              </a:solidFill>
              <a:latin typeface="Mulish Light"/>
              <a:ea typeface="Mulish Light"/>
              <a:cs typeface="Mulish Light"/>
              <a:sym typeface="Mulish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Mulish Light"/>
              <a:buChar char="●"/>
            </a:pPr>
            <a:r>
              <a:rPr lang="en-GB" sz="1200">
                <a:solidFill>
                  <a:srgbClr val="FFFF00"/>
                </a:solidFill>
                <a:latin typeface="Mulish Light"/>
                <a:ea typeface="Mulish Light"/>
                <a:cs typeface="Mulish Light"/>
                <a:sym typeface="Mulish Light"/>
              </a:rPr>
              <a:t>You will do a brief recap of the completed activities so far</a:t>
            </a:r>
            <a:endParaRPr sz="1200">
              <a:solidFill>
                <a:srgbClr val="FFFF00"/>
              </a:solidFill>
              <a:latin typeface="Mulish Light"/>
              <a:ea typeface="Mulish Light"/>
              <a:cs typeface="Mulish Light"/>
              <a:sym typeface="Mulish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360000" y="360000"/>
            <a:ext cx="7849200" cy="7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4934"/>
                </a:solidFill>
              </a:rPr>
              <a:t>The DSB Process</a:t>
            </a:r>
            <a:endParaRPr sz="2400">
              <a:solidFill>
                <a:srgbClr val="004934"/>
              </a:solidFill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360000" y="1130388"/>
            <a:ext cx="808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The DSB is a five-step process. Everyone in the room will be involved in three steps: </a:t>
            </a:r>
            <a:r>
              <a:rPr b="1" lang="en-GB" sz="1200"/>
              <a:t>Workshop 1, Field Research, and Workshop 2</a:t>
            </a:r>
            <a:r>
              <a:rPr lang="en-GB" sz="1200"/>
              <a:t>. At the end of the process, we will have an immunization demand strategy targeted at the highest risk zero-dose or </a:t>
            </a:r>
            <a:r>
              <a:rPr lang="en-GB" sz="1200"/>
              <a:t>underimmunized</a:t>
            </a:r>
            <a:r>
              <a:rPr lang="en-GB" sz="1200"/>
              <a:t> communities. </a:t>
            </a:r>
            <a:endParaRPr sz="1200"/>
          </a:p>
        </p:txBody>
      </p:sp>
      <p:sp>
        <p:nvSpPr>
          <p:cNvPr id="109" name="Google Shape;109;p16"/>
          <p:cNvSpPr txBox="1"/>
          <p:nvPr/>
        </p:nvSpPr>
        <p:spPr>
          <a:xfrm>
            <a:off x="3411275" y="0"/>
            <a:ext cx="5732700" cy="986700"/>
          </a:xfrm>
          <a:prstGeom prst="rect">
            <a:avLst/>
          </a:prstGeom>
          <a:solidFill>
            <a:srgbClr val="0216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FFFF00"/>
                </a:solidFill>
                <a:latin typeface="Mulish"/>
                <a:ea typeface="Mulish"/>
                <a:cs typeface="Mulish"/>
                <a:sym typeface="Mulish"/>
              </a:rPr>
              <a:t>INSTRUCTIONS - delete before presenting</a:t>
            </a:r>
            <a:endParaRPr b="1" sz="1200">
              <a:solidFill>
                <a:srgbClr val="FFFF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Mulish Light"/>
              <a:buChar char="●"/>
            </a:pPr>
            <a:r>
              <a:rPr lang="en-GB" sz="1200">
                <a:solidFill>
                  <a:srgbClr val="FFFF00"/>
                </a:solidFill>
                <a:latin typeface="Mulish Light"/>
                <a:ea typeface="Mulish Light"/>
                <a:cs typeface="Mulish Light"/>
                <a:sym typeface="Mulish Light"/>
              </a:rPr>
              <a:t>Briefly describe the steps that you have already covered, and indicate where you currently are in the process (arrow)</a:t>
            </a:r>
            <a:endParaRPr sz="1200">
              <a:solidFill>
                <a:srgbClr val="FFFF00"/>
              </a:solidFill>
              <a:latin typeface="Mulish Light"/>
              <a:ea typeface="Mulish Light"/>
              <a:cs typeface="Mulish Light"/>
              <a:sym typeface="Mulish Light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5435475" y="1738625"/>
            <a:ext cx="1430700" cy="536100"/>
          </a:xfrm>
          <a:prstGeom prst="rect">
            <a:avLst/>
          </a:prstGeom>
          <a:solidFill>
            <a:srgbClr val="0216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lt1"/>
                </a:solidFill>
              </a:rPr>
              <a:t>We are here</a:t>
            </a:r>
            <a:endParaRPr b="1" sz="1200">
              <a:solidFill>
                <a:schemeClr val="lt1"/>
              </a:solidFill>
            </a:endParaRPr>
          </a:p>
          <a:p>
            <a:pPr indent="-342900" lvl="0" marL="45720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↓"/>
            </a:pPr>
            <a:r>
              <a:rPr lang="en-GB" sz="2300">
                <a:solidFill>
                  <a:schemeClr val="lt1"/>
                </a:solidFill>
              </a:rPr>
              <a:t> </a:t>
            </a:r>
            <a:endParaRPr sz="23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lt1"/>
              </a:solidFill>
            </a:endParaRPr>
          </a:p>
        </p:txBody>
      </p:sp>
      <p:graphicFrame>
        <p:nvGraphicFramePr>
          <p:cNvPr id="111" name="Google Shape;111;p16"/>
          <p:cNvGraphicFramePr/>
          <p:nvPr/>
        </p:nvGraphicFramePr>
        <p:xfrm>
          <a:off x="95163" y="2274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{083A203B-D88C-407C-99AC-2BFDA4FB1C3B}</a:tableStyleId>
              </a:tblPr>
              <a:tblGrid>
                <a:gridCol w="921500"/>
                <a:gridCol w="1558975"/>
                <a:gridCol w="1426900"/>
                <a:gridCol w="1442775"/>
                <a:gridCol w="1420850"/>
                <a:gridCol w="1484275"/>
              </a:tblGrid>
              <a:tr h="743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</a:rPr>
                        <a:t>STEP</a:t>
                      </a:r>
                      <a:endParaRPr b="1" sz="1300">
                        <a:solidFill>
                          <a:schemeClr val="dk1"/>
                        </a:solidFill>
                      </a:endParaRPr>
                    </a:p>
                  </a:txBody>
                  <a:tcPr marT="36000" marB="36000" marR="72000" marL="72000">
                    <a:lnL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D3406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lt1"/>
                          </a:solidFill>
                        </a:rPr>
                        <a:t>INITIAL INSIGHTS</a:t>
                      </a:r>
                      <a:br>
                        <a:rPr b="1" lang="en-GB" sz="1300">
                          <a:solidFill>
                            <a:schemeClr val="lt1"/>
                          </a:solidFill>
                        </a:rPr>
                      </a:br>
                      <a:r>
                        <a:rPr lang="en-GB" sz="1000">
                          <a:solidFill>
                            <a:schemeClr val="lt1"/>
                          </a:solidFill>
                        </a:rPr>
                        <a:t>(2-3 days)</a:t>
                      </a:r>
                      <a:endParaRPr sz="1100"/>
                    </a:p>
                  </a:txBody>
                  <a:tcPr marT="36000" marB="36000" marR="36000" marL="72000">
                    <a:lnL cap="flat" cmpd="sng" w="19050">
                      <a:solidFill>
                        <a:srgbClr val="D3406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2D6BA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40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lt1"/>
                          </a:solidFill>
                        </a:rPr>
                        <a:t>WORKSHOP 1</a:t>
                      </a:r>
                      <a:endParaRPr b="1" sz="1300"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</a:rPr>
                        <a:t>(2 days)</a:t>
                      </a:r>
                      <a:endParaRPr/>
                    </a:p>
                  </a:txBody>
                  <a:tcPr marT="36000" marB="36000" marR="36000" marL="72000">
                    <a:lnL cap="flat" cmpd="sng" w="19050">
                      <a:solidFill>
                        <a:srgbClr val="2D6BA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EDF29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6B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rgbClr val="073763"/>
                          </a:solidFill>
                        </a:rPr>
                        <a:t>FIELD RESEARCH</a:t>
                      </a:r>
                      <a:br>
                        <a:rPr b="1" lang="en-GB" sz="1300">
                          <a:solidFill>
                            <a:srgbClr val="073763"/>
                          </a:solidFill>
                        </a:rPr>
                      </a:br>
                      <a:r>
                        <a:rPr lang="en-GB" sz="1000">
                          <a:solidFill>
                            <a:srgbClr val="073763"/>
                          </a:solidFill>
                        </a:rPr>
                        <a:t>(</a:t>
                      </a:r>
                      <a:r>
                        <a:rPr lang="en-GB" sz="1000">
                          <a:solidFill>
                            <a:srgbClr val="073763"/>
                          </a:solidFill>
                        </a:rPr>
                        <a:t>1-2 </a:t>
                      </a:r>
                      <a:r>
                        <a:rPr lang="en-GB" sz="1000">
                          <a:solidFill>
                            <a:srgbClr val="073763"/>
                          </a:solidFill>
                        </a:rPr>
                        <a:t>days)</a:t>
                      </a:r>
                      <a:endParaRPr sz="10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36000" marB="36000" marR="36000" marL="72000">
                    <a:lnL cap="flat" cmpd="sng" w="19050">
                      <a:solidFill>
                        <a:srgbClr val="EDF29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0873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F29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lt1"/>
                          </a:solidFill>
                        </a:rPr>
                        <a:t>WORKSHOP</a:t>
                      </a:r>
                      <a:r>
                        <a:rPr b="1" lang="en-GB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b="1" lang="en-GB" sz="1300">
                          <a:solidFill>
                            <a:schemeClr val="lt1"/>
                          </a:solidFill>
                        </a:rPr>
                        <a:t>2 </a:t>
                      </a:r>
                      <a:endParaRPr b="1" sz="1300"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</a:rPr>
                        <a:t>(3 days)</a:t>
                      </a:r>
                      <a:endParaRPr/>
                    </a:p>
                  </a:txBody>
                  <a:tcPr marT="36000" marB="36000" marR="36000" marL="72000">
                    <a:lnL cap="flat" cmpd="sng" w="19050">
                      <a:solidFill>
                        <a:srgbClr val="3087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0873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</a:rPr>
                        <a:t>FINALISATION</a:t>
                      </a:r>
                      <a:br>
                        <a:rPr b="1" lang="en-GB" sz="1200">
                          <a:solidFill>
                            <a:schemeClr val="lt1"/>
                          </a:solidFill>
                        </a:rPr>
                      </a:br>
                      <a:r>
                        <a:rPr lang="en-GB" sz="1000">
                          <a:solidFill>
                            <a:schemeClr val="lt1"/>
                          </a:solidFill>
                        </a:rPr>
                        <a:t>(Half day)</a:t>
                      </a:r>
                      <a:endParaRPr sz="800"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36000" marB="36000" marR="36000" marL="72000">
                    <a:lnL cap="flat" cmpd="sng" w="19050">
                      <a:solidFill>
                        <a:srgbClr val="6666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FF"/>
                    </a:solidFill>
                  </a:tcPr>
                </a:tc>
              </a:tr>
              <a:tr h="8666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/>
                        <a:t>Description</a:t>
                      </a:r>
                      <a:endParaRPr sz="800"/>
                    </a:p>
                  </a:txBody>
                  <a:tcPr marT="36000" marB="36000" marR="72000" marL="72000">
                    <a:lnL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D3406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Core team analyses data and plans the budget, timeline, and logistics for the DSB process.</a:t>
                      </a:r>
                      <a:br>
                        <a:rPr i="1" lang="en-GB" sz="800">
                          <a:solidFill>
                            <a:schemeClr val="dk1"/>
                          </a:solidFill>
                        </a:rPr>
                      </a:br>
                      <a:endParaRPr i="1" sz="800">
                        <a:solidFill>
                          <a:schemeClr val="dk1"/>
                        </a:solidFill>
                      </a:endParaRPr>
                    </a:p>
                  </a:txBody>
                  <a:tcPr marT="36000" marB="36000" marR="36000" marL="72000">
                    <a:lnL cap="flat" cmpd="sng" w="19050">
                      <a:solidFill>
                        <a:srgbClr val="D3406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2D6BA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Two-day workshop to define priority locations, communities, and reasons communities aren’t vaccinating.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900">
                          <a:solidFill>
                            <a:schemeClr val="dk1"/>
                          </a:solidFill>
                        </a:rPr>
                        <a:t>Day 1:</a:t>
                      </a:r>
                      <a:endParaRPr i="1" sz="9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900">
                          <a:solidFill>
                            <a:schemeClr val="dk1"/>
                          </a:solidFill>
                        </a:rPr>
                        <a:t>Module A</a:t>
                      </a: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: Validate</a:t>
                      </a:r>
                      <a:br>
                        <a:rPr lang="en-GB" sz="900">
                          <a:solidFill>
                            <a:schemeClr val="dk1"/>
                          </a:solidFill>
                        </a:rPr>
                      </a:br>
                      <a:r>
                        <a:rPr b="1" lang="en-GB" sz="900">
                          <a:solidFill>
                            <a:schemeClr val="dk1"/>
                          </a:solidFill>
                        </a:rPr>
                        <a:t>Module B</a:t>
                      </a: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: Who</a:t>
                      </a:r>
                      <a:br>
                        <a:rPr lang="en-GB" sz="900">
                          <a:solidFill>
                            <a:schemeClr val="dk1"/>
                          </a:solidFill>
                        </a:rPr>
                      </a:br>
                      <a:r>
                        <a:rPr b="1" lang="en-GB" sz="900">
                          <a:solidFill>
                            <a:schemeClr val="dk1"/>
                          </a:solidFill>
                        </a:rPr>
                        <a:t>Module C</a:t>
                      </a: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: Why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900">
                          <a:solidFill>
                            <a:schemeClr val="dk1"/>
                          </a:solidFill>
                        </a:rPr>
                        <a:t>Day 2:</a:t>
                      </a:r>
                      <a:br>
                        <a:rPr lang="en-GB" sz="900">
                          <a:solidFill>
                            <a:schemeClr val="dk1"/>
                          </a:solidFill>
                        </a:rPr>
                      </a:br>
                      <a:r>
                        <a:rPr b="1" lang="en-GB" sz="900">
                          <a:solidFill>
                            <a:schemeClr val="dk1"/>
                          </a:solidFill>
                        </a:rPr>
                        <a:t>Module D</a:t>
                      </a: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: Her first</a:t>
                      </a:r>
                      <a:br>
                        <a:rPr lang="en-GB" sz="900">
                          <a:solidFill>
                            <a:schemeClr val="dk1"/>
                          </a:solidFill>
                        </a:rPr>
                      </a:br>
                      <a:r>
                        <a:rPr b="1" lang="en-GB" sz="900">
                          <a:solidFill>
                            <a:schemeClr val="dk1"/>
                          </a:solidFill>
                        </a:rPr>
                        <a:t>Module E</a:t>
                      </a: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: Field plan</a:t>
                      </a:r>
                      <a:endParaRPr sz="900"/>
                    </a:p>
                  </a:txBody>
                  <a:tcPr marT="36000" marB="36000" marR="36000" marL="72000">
                    <a:lnL cap="flat" cmpd="sng" w="19050">
                      <a:solidFill>
                        <a:srgbClr val="2D6BA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EDF29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One- to two-day field trip to collect qualitative data, build empathy, and explore immunization barriers.</a:t>
                      </a:r>
                      <a:endParaRPr i="1" sz="800"/>
                    </a:p>
                  </a:txBody>
                  <a:tcPr marT="36000" marB="36000" marR="36000" marL="72000">
                    <a:lnL cap="flat" cmpd="sng" w="19050">
                      <a:solidFill>
                        <a:srgbClr val="EDF29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0873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Three</a:t>
                      </a: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-day workshop to analyse fieldwork, develop solutions, and create an implementation plan.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900">
                          <a:solidFill>
                            <a:schemeClr val="dk1"/>
                          </a:solidFill>
                        </a:rPr>
                        <a:t>Module A</a:t>
                      </a: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: Adjust Who</a:t>
                      </a:r>
                      <a:br>
                        <a:rPr lang="en-GB" sz="900">
                          <a:solidFill>
                            <a:schemeClr val="dk1"/>
                          </a:solidFill>
                        </a:rPr>
                      </a:br>
                      <a:r>
                        <a:rPr b="1" lang="en-GB" sz="900">
                          <a:solidFill>
                            <a:schemeClr val="dk1"/>
                          </a:solidFill>
                        </a:rPr>
                        <a:t>Module B</a:t>
                      </a: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: Adjust Why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900">
                          <a:solidFill>
                            <a:schemeClr val="dk1"/>
                          </a:solidFill>
                        </a:rPr>
                        <a:t>Module C:</a:t>
                      </a: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 Solve</a:t>
                      </a:r>
                      <a:br>
                        <a:rPr lang="en-GB" sz="900">
                          <a:solidFill>
                            <a:schemeClr val="dk1"/>
                          </a:solidFill>
                        </a:rPr>
                      </a:br>
                      <a:r>
                        <a:rPr b="1" lang="en-GB" sz="900">
                          <a:solidFill>
                            <a:schemeClr val="dk1"/>
                          </a:solidFill>
                        </a:rPr>
                        <a:t>Module D:</a:t>
                      </a: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 Implement </a:t>
                      </a:r>
                      <a:endParaRPr sz="900"/>
                    </a:p>
                  </a:txBody>
                  <a:tcPr marT="36000" marB="36000" marR="36000" marL="72000">
                    <a:lnL cap="flat" cmpd="sng" w="19050">
                      <a:solidFill>
                        <a:srgbClr val="3087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Key decision makers will f</a:t>
                      </a: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inalise the demand strategy for implementation.</a:t>
                      </a:r>
                      <a:endParaRPr sz="900"/>
                    </a:p>
                  </a:txBody>
                  <a:tcPr marT="36000" marB="36000" marR="36000" marL="72000">
                    <a:lnL cap="flat" cmpd="sng" w="19050">
                      <a:solidFill>
                        <a:srgbClr val="6666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type="title"/>
          </p:nvPr>
        </p:nvSpPr>
        <p:spPr>
          <a:xfrm>
            <a:off x="360000" y="360000"/>
            <a:ext cx="6386400" cy="7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4934"/>
                </a:solidFill>
              </a:rPr>
              <a:t>Recap of Workshop 1</a:t>
            </a:r>
            <a:endParaRPr sz="2400">
              <a:solidFill>
                <a:srgbClr val="004934"/>
              </a:solidFill>
            </a:endParaRPr>
          </a:p>
        </p:txBody>
      </p:sp>
      <p:sp>
        <p:nvSpPr>
          <p:cNvPr id="117" name="Google Shape;117;p17"/>
          <p:cNvSpPr txBox="1"/>
          <p:nvPr>
            <p:ph idx="1" type="subTitle"/>
          </p:nvPr>
        </p:nvSpPr>
        <p:spPr>
          <a:xfrm>
            <a:off x="362575" y="1027075"/>
            <a:ext cx="41013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0873F"/>
                </a:solidFill>
              </a:rPr>
              <a:t>Priority Locations and Communities</a:t>
            </a:r>
            <a:endParaRPr sz="1800">
              <a:solidFill>
                <a:srgbClr val="30873F"/>
              </a:solidFill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4378550" y="0"/>
            <a:ext cx="4765500" cy="1507800"/>
          </a:xfrm>
          <a:prstGeom prst="rect">
            <a:avLst/>
          </a:prstGeom>
          <a:solidFill>
            <a:srgbClr val="0216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FFFF00"/>
                </a:solidFill>
                <a:latin typeface="Mulish"/>
                <a:ea typeface="Mulish"/>
                <a:cs typeface="Mulish"/>
                <a:sym typeface="Mulish"/>
              </a:rPr>
              <a:t>INSTRUCTIONS - delete before presenting</a:t>
            </a:r>
            <a:endParaRPr b="1" sz="1200">
              <a:solidFill>
                <a:srgbClr val="FFFF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Mulish Light"/>
              <a:buChar char="●"/>
            </a:pPr>
            <a:r>
              <a:rPr lang="en-GB" sz="1200">
                <a:solidFill>
                  <a:srgbClr val="FFFF00"/>
                </a:solidFill>
                <a:latin typeface="Mulish Light"/>
                <a:ea typeface="Mulish Light"/>
                <a:cs typeface="Mulish Light"/>
                <a:sym typeface="Mulish Light"/>
              </a:rPr>
              <a:t>Fill in the details of the priority communities identified in Workshop 1. Note which of the 3 priority locations each community is located. </a:t>
            </a:r>
            <a:endParaRPr sz="1200">
              <a:solidFill>
                <a:srgbClr val="FFFF00"/>
              </a:solidFill>
              <a:latin typeface="Mulish Light"/>
              <a:ea typeface="Mulish Light"/>
              <a:cs typeface="Mulish Light"/>
              <a:sym typeface="Mulish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Mulish Light"/>
              <a:buChar char="●"/>
            </a:pPr>
            <a:r>
              <a:rPr lang="en-GB" sz="1200">
                <a:solidFill>
                  <a:srgbClr val="FFFF00"/>
                </a:solidFill>
                <a:latin typeface="Mulish Light"/>
                <a:ea typeface="Mulish Light"/>
                <a:cs typeface="Mulish Light"/>
                <a:sym typeface="Mulish Light"/>
              </a:rPr>
              <a:t>If you have less than five priority communities, delete the lines that aren’t applicable. </a:t>
            </a:r>
            <a:endParaRPr sz="1200">
              <a:solidFill>
                <a:srgbClr val="FFFF00"/>
              </a:solidFill>
              <a:latin typeface="Mulish Light"/>
              <a:ea typeface="Mulish Light"/>
              <a:cs typeface="Mulish Light"/>
              <a:sym typeface="Mulish Light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>
            <a:off x="458100" y="4783500"/>
            <a:ext cx="286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RECAP OF WORKSHOP 1</a:t>
            </a:r>
            <a:endParaRPr sz="1100"/>
          </a:p>
        </p:txBody>
      </p:sp>
      <p:graphicFrame>
        <p:nvGraphicFramePr>
          <p:cNvPr id="120" name="Google Shape;120;p17"/>
          <p:cNvGraphicFramePr/>
          <p:nvPr/>
        </p:nvGraphicFramePr>
        <p:xfrm>
          <a:off x="458100" y="2000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{083A203B-D88C-407C-99AC-2BFDA4FB1C3B}</a:tableStyleId>
              </a:tblPr>
              <a:tblGrid>
                <a:gridCol w="3232075"/>
                <a:gridCol w="50938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</a:rPr>
                        <a:t>Priority Communities 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</a:rPr>
                        <a:t>(up to five)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493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</a:rPr>
                        <a:t>Which of the three priority locations is each community found in?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493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1)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4)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5)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21" name="Google Shape;121;p17"/>
          <p:cNvSpPr txBox="1"/>
          <p:nvPr/>
        </p:nvSpPr>
        <p:spPr>
          <a:xfrm>
            <a:off x="381000" y="1447800"/>
            <a:ext cx="4605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500">
                <a:solidFill>
                  <a:schemeClr val="dk1"/>
                </a:solidFill>
              </a:rPr>
              <a:t>WHERE and WHO will the strategy focus on?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/>
          <p:nvPr>
            <p:ph idx="1" type="subTitle"/>
          </p:nvPr>
        </p:nvSpPr>
        <p:spPr>
          <a:xfrm>
            <a:off x="362575" y="1255675"/>
            <a:ext cx="41013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0873F"/>
                </a:solidFill>
              </a:rPr>
              <a:t>Priority Barriers</a:t>
            </a:r>
            <a:endParaRPr sz="1800">
              <a:solidFill>
                <a:srgbClr val="30873F"/>
              </a:solidFill>
            </a:endParaRPr>
          </a:p>
        </p:txBody>
      </p:sp>
      <p:sp>
        <p:nvSpPr>
          <p:cNvPr id="127" name="Google Shape;127;p18"/>
          <p:cNvSpPr txBox="1"/>
          <p:nvPr>
            <p:ph idx="3" type="body"/>
          </p:nvPr>
        </p:nvSpPr>
        <p:spPr>
          <a:xfrm>
            <a:off x="379450" y="1682925"/>
            <a:ext cx="6624300" cy="23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500">
                <a:solidFill>
                  <a:schemeClr val="dk1"/>
                </a:solidFill>
              </a:rPr>
              <a:t>WHAT barriers will the strategy try to solve for each community/ group?</a:t>
            </a:r>
            <a:endParaRPr i="1"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-GB" sz="1500"/>
              <a:t>Community 1 Name: </a:t>
            </a:r>
            <a:br>
              <a:rPr b="1" lang="en-GB" sz="1500"/>
            </a:br>
            <a:endParaRPr b="1" i="1"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GB" sz="1500">
                <a:solidFill>
                  <a:schemeClr val="dk1"/>
                </a:solidFill>
              </a:rPr>
              <a:t>Barrier 1: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GB" sz="1500">
                <a:solidFill>
                  <a:schemeClr val="dk1"/>
                </a:solidFill>
              </a:rPr>
              <a:t>Barrier 2:</a:t>
            </a:r>
            <a:endParaRPr sz="1500">
              <a:solidFill>
                <a:schemeClr val="dk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-GB" sz="1500">
                <a:solidFill>
                  <a:schemeClr val="dk1"/>
                </a:solidFill>
              </a:rPr>
              <a:t>Barrier 3:</a:t>
            </a:r>
            <a:endParaRPr sz="15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4378550" y="0"/>
            <a:ext cx="4765500" cy="1465500"/>
          </a:xfrm>
          <a:prstGeom prst="rect">
            <a:avLst/>
          </a:prstGeom>
          <a:solidFill>
            <a:srgbClr val="0216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FFFF00"/>
                </a:solidFill>
                <a:latin typeface="Mulish"/>
                <a:ea typeface="Mulish"/>
                <a:cs typeface="Mulish"/>
                <a:sym typeface="Mulish"/>
              </a:rPr>
              <a:t>INSTRUCTIONS - delete before presenting</a:t>
            </a:r>
            <a:endParaRPr b="1" sz="1200">
              <a:solidFill>
                <a:srgbClr val="FFFF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Mulish Light"/>
              <a:buChar char="●"/>
            </a:pPr>
            <a:r>
              <a:rPr lang="en-GB" sz="1200">
                <a:solidFill>
                  <a:srgbClr val="FFFF00"/>
                </a:solidFill>
                <a:latin typeface="Mulish Light"/>
                <a:ea typeface="Mulish Light"/>
                <a:cs typeface="Mulish Light"/>
                <a:sym typeface="Mulish Light"/>
              </a:rPr>
              <a:t>For EACH prioritised community, fill in one line to describe each barrier identified.</a:t>
            </a:r>
            <a:endParaRPr sz="1200">
              <a:solidFill>
                <a:srgbClr val="FFFF00"/>
              </a:solidFill>
              <a:latin typeface="Mulish Light"/>
              <a:ea typeface="Mulish Light"/>
              <a:cs typeface="Mulish Light"/>
              <a:sym typeface="Mulish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Mulish Light"/>
              <a:buChar char="●"/>
            </a:pPr>
            <a:r>
              <a:rPr lang="en-GB" sz="1200">
                <a:solidFill>
                  <a:srgbClr val="FFFF00"/>
                </a:solidFill>
                <a:latin typeface="Mulish Light"/>
                <a:ea typeface="Mulish Light"/>
                <a:cs typeface="Mulish Light"/>
                <a:sym typeface="Mulish Light"/>
              </a:rPr>
              <a:t>Copy the slide for the number of priority communities you identified in Workshop 1, so each community group has one slide.</a:t>
            </a:r>
            <a:br>
              <a:rPr lang="en-GB" sz="1200">
                <a:solidFill>
                  <a:srgbClr val="FFFF00"/>
                </a:solidFill>
                <a:latin typeface="Mulish Light"/>
                <a:ea typeface="Mulish Light"/>
                <a:cs typeface="Mulish Light"/>
                <a:sym typeface="Mulish Light"/>
              </a:rPr>
            </a:br>
            <a:endParaRPr sz="1200">
              <a:solidFill>
                <a:srgbClr val="FFFF00"/>
              </a:solidFill>
              <a:latin typeface="Mulish Light"/>
              <a:ea typeface="Mulish Light"/>
              <a:cs typeface="Mulish Light"/>
              <a:sym typeface="Mulish Light"/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458100" y="4783500"/>
            <a:ext cx="286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RECAP OF WORKSHOP 1</a:t>
            </a:r>
            <a:endParaRPr sz="1100"/>
          </a:p>
        </p:txBody>
      </p:sp>
      <p:sp>
        <p:nvSpPr>
          <p:cNvPr id="130" name="Google Shape;130;p18"/>
          <p:cNvSpPr txBox="1"/>
          <p:nvPr>
            <p:ph type="title"/>
          </p:nvPr>
        </p:nvSpPr>
        <p:spPr>
          <a:xfrm>
            <a:off x="360000" y="360000"/>
            <a:ext cx="6386400" cy="7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4934"/>
                </a:solidFill>
              </a:rPr>
              <a:t>Recap of Workshop 1</a:t>
            </a:r>
            <a:endParaRPr sz="2400">
              <a:solidFill>
                <a:srgbClr val="004934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/>
          <p:nvPr>
            <p:ph idx="1" type="subTitle"/>
          </p:nvPr>
        </p:nvSpPr>
        <p:spPr>
          <a:xfrm>
            <a:off x="362575" y="1255675"/>
            <a:ext cx="41013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0873F"/>
                </a:solidFill>
              </a:rPr>
              <a:t>Health System </a:t>
            </a:r>
            <a:r>
              <a:rPr lang="en-GB" sz="1800">
                <a:solidFill>
                  <a:srgbClr val="30873F"/>
                </a:solidFill>
              </a:rPr>
              <a:t>Barriers</a:t>
            </a:r>
            <a:endParaRPr sz="1800">
              <a:solidFill>
                <a:srgbClr val="30873F"/>
              </a:solidFill>
            </a:endParaRPr>
          </a:p>
        </p:txBody>
      </p:sp>
      <p:sp>
        <p:nvSpPr>
          <p:cNvPr id="136" name="Google Shape;136;p19"/>
          <p:cNvSpPr txBox="1"/>
          <p:nvPr>
            <p:ph idx="3" type="body"/>
          </p:nvPr>
        </p:nvSpPr>
        <p:spPr>
          <a:xfrm>
            <a:off x="379450" y="1682925"/>
            <a:ext cx="5938800" cy="23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500">
                <a:solidFill>
                  <a:schemeClr val="dk1"/>
                </a:solidFill>
              </a:rPr>
              <a:t>Are there any health system barriers you want to solve</a:t>
            </a:r>
            <a:r>
              <a:rPr i="1" lang="en-GB" sz="1500">
                <a:solidFill>
                  <a:schemeClr val="dk1"/>
                </a:solidFill>
              </a:rPr>
              <a:t>?</a:t>
            </a:r>
            <a:endParaRPr i="1"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>
                <a:solidFill>
                  <a:schemeClr val="dk1"/>
                </a:solidFill>
              </a:rPr>
              <a:t>Barrier 1: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>
                <a:solidFill>
                  <a:schemeClr val="dk1"/>
                </a:solidFill>
              </a:rPr>
              <a:t>Barrier 2: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1500">
                <a:solidFill>
                  <a:schemeClr val="dk1"/>
                </a:solidFill>
              </a:rPr>
              <a:t>Barrier 3:</a:t>
            </a:r>
            <a:endParaRPr sz="15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37" name="Google Shape;137;p19"/>
          <p:cNvSpPr txBox="1"/>
          <p:nvPr/>
        </p:nvSpPr>
        <p:spPr>
          <a:xfrm>
            <a:off x="4378550" y="0"/>
            <a:ext cx="4765500" cy="1363500"/>
          </a:xfrm>
          <a:prstGeom prst="rect">
            <a:avLst/>
          </a:prstGeom>
          <a:solidFill>
            <a:srgbClr val="0216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FFFF00"/>
                </a:solidFill>
                <a:latin typeface="Mulish"/>
                <a:ea typeface="Mulish"/>
                <a:cs typeface="Mulish"/>
                <a:sym typeface="Mulish"/>
              </a:rPr>
              <a:t>INSTRUCTIONS - delete before presenting</a:t>
            </a:r>
            <a:endParaRPr b="1" sz="1200">
              <a:solidFill>
                <a:srgbClr val="FFFF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Mulish Light"/>
              <a:buChar char="●"/>
            </a:pPr>
            <a:r>
              <a:rPr lang="en-GB" sz="1200">
                <a:solidFill>
                  <a:srgbClr val="FFFF00"/>
                </a:solidFill>
                <a:latin typeface="Mulish Light"/>
                <a:ea typeface="Mulish Light"/>
                <a:cs typeface="Mulish Light"/>
                <a:sym typeface="Mulish Light"/>
              </a:rPr>
              <a:t>If you identified any health system barriers to solve on the Health System Barriers Poster at the end of Workshop 1: Module C, add them here. </a:t>
            </a:r>
            <a:endParaRPr sz="1200">
              <a:solidFill>
                <a:srgbClr val="FFFF00"/>
              </a:solidFill>
              <a:latin typeface="Mulish Light"/>
              <a:ea typeface="Mulish Light"/>
              <a:cs typeface="Mulish Light"/>
              <a:sym typeface="Mulish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Mulish Light"/>
              <a:buChar char="●"/>
            </a:pPr>
            <a:r>
              <a:rPr lang="en-GB" sz="1200">
                <a:solidFill>
                  <a:srgbClr val="FFFF00"/>
                </a:solidFill>
                <a:latin typeface="Mulish Light"/>
                <a:ea typeface="Mulish Light"/>
                <a:cs typeface="Mulish Light"/>
                <a:sym typeface="Mulish Light"/>
              </a:rPr>
              <a:t>If not, delete this slide.</a:t>
            </a:r>
            <a:endParaRPr sz="1200">
              <a:solidFill>
                <a:srgbClr val="FFFF00"/>
              </a:solidFill>
              <a:latin typeface="Mulish Light"/>
              <a:ea typeface="Mulish Light"/>
              <a:cs typeface="Mulish Light"/>
              <a:sym typeface="Mulish Light"/>
            </a:endParaRPr>
          </a:p>
        </p:txBody>
      </p:sp>
      <p:sp>
        <p:nvSpPr>
          <p:cNvPr id="138" name="Google Shape;138;p19"/>
          <p:cNvSpPr txBox="1"/>
          <p:nvPr/>
        </p:nvSpPr>
        <p:spPr>
          <a:xfrm>
            <a:off x="458100" y="4783500"/>
            <a:ext cx="286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RECAP OF WORKSHOP 1</a:t>
            </a:r>
            <a:endParaRPr sz="1100"/>
          </a:p>
        </p:txBody>
      </p:sp>
      <p:sp>
        <p:nvSpPr>
          <p:cNvPr id="139" name="Google Shape;139;p19"/>
          <p:cNvSpPr txBox="1"/>
          <p:nvPr>
            <p:ph type="title"/>
          </p:nvPr>
        </p:nvSpPr>
        <p:spPr>
          <a:xfrm>
            <a:off x="360000" y="360000"/>
            <a:ext cx="6386400" cy="7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4934"/>
                </a:solidFill>
              </a:rPr>
              <a:t>Recap of Workshop 1</a:t>
            </a:r>
            <a:endParaRPr sz="2400">
              <a:solidFill>
                <a:srgbClr val="004934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/>
          <p:nvPr>
            <p:ph type="title"/>
          </p:nvPr>
        </p:nvSpPr>
        <p:spPr>
          <a:xfrm>
            <a:off x="360000" y="614850"/>
            <a:ext cx="5929800" cy="24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023_CT External Kick Off Templat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F2F2F2"/>
      </a:lt2>
      <a:accent1>
        <a:srgbClr val="1E33F0"/>
      </a:accent1>
      <a:accent2>
        <a:srgbClr val="212121"/>
      </a:accent2>
      <a:accent3>
        <a:srgbClr val="E78578"/>
      </a:accent3>
      <a:accent4>
        <a:srgbClr val="F7B5AB"/>
      </a:accent4>
      <a:accent5>
        <a:srgbClr val="16553B"/>
      </a:accent5>
      <a:accent6>
        <a:srgbClr val="009758"/>
      </a:accent6>
      <a:hlink>
        <a:srgbClr val="1E33F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