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Mulish"/>
      <p:regular r:id="rId30"/>
      <p:bold r:id="rId31"/>
      <p:italic r:id="rId32"/>
      <p:boldItalic r:id="rId33"/>
    </p:embeddedFont>
    <p:embeddedFont>
      <p:font typeface="Poppins"/>
      <p:regular r:id="rId34"/>
      <p:bold r:id="rId35"/>
      <p:italic r:id="rId36"/>
      <p:boldItalic r:id="rId37"/>
    </p:embeddedFont>
    <p:embeddedFont>
      <p:font typeface="Work Sans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Helvetica Neue Light"/>
      <p:regular r:id="rId46"/>
      <p:bold r:id="rId47"/>
      <p:italic r:id="rId48"/>
      <p:boldItalic r:id="rId49"/>
    </p:embeddedFont>
    <p:embeddedFont>
      <p:font typeface="Mulish Light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5C0474-A9D0-45A4-89D0-EAE50F245A61}">
  <a:tblStyle styleId="{595C0474-A9D0-45A4-89D0-EAE50F245A6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WorkSans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WorkSans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HelveticaNeueLight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HelveticaNeueLight-italic.fntdata"/><Relationship Id="rId47" Type="http://schemas.openxmlformats.org/officeDocument/2006/relationships/font" Target="fonts/HelveticaNeueLight-bold.fntdata"/><Relationship Id="rId49" Type="http://schemas.openxmlformats.org/officeDocument/2006/relationships/font" Target="fonts/HelveticaNeueLigh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ulish-bold.fntdata"/><Relationship Id="rId30" Type="http://schemas.openxmlformats.org/officeDocument/2006/relationships/font" Target="fonts/Mulish-regular.fntdata"/><Relationship Id="rId33" Type="http://schemas.openxmlformats.org/officeDocument/2006/relationships/font" Target="fonts/Mulish-boldItalic.fntdata"/><Relationship Id="rId32" Type="http://schemas.openxmlformats.org/officeDocument/2006/relationships/font" Target="fonts/Mulish-italic.fntdata"/><Relationship Id="rId35" Type="http://schemas.openxmlformats.org/officeDocument/2006/relationships/font" Target="fonts/Poppins-bold.fntdata"/><Relationship Id="rId34" Type="http://schemas.openxmlformats.org/officeDocument/2006/relationships/font" Target="fonts/Poppins-regular.fntdata"/><Relationship Id="rId37" Type="http://schemas.openxmlformats.org/officeDocument/2006/relationships/font" Target="fonts/Poppins-boldItalic.fntdata"/><Relationship Id="rId36" Type="http://schemas.openxmlformats.org/officeDocument/2006/relationships/font" Target="fonts/Poppins-italic.fntdata"/><Relationship Id="rId39" Type="http://schemas.openxmlformats.org/officeDocument/2006/relationships/font" Target="fonts/WorkSans-bold.fntdata"/><Relationship Id="rId38" Type="http://schemas.openxmlformats.org/officeDocument/2006/relationships/font" Target="fonts/WorkSans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ulishLight-bold.fntdata"/><Relationship Id="rId50" Type="http://schemas.openxmlformats.org/officeDocument/2006/relationships/font" Target="fonts/MulishLight-regular.fntdata"/><Relationship Id="rId53" Type="http://schemas.openxmlformats.org/officeDocument/2006/relationships/font" Target="fonts/MulishLight-boldItalic.fntdata"/><Relationship Id="rId52" Type="http://schemas.openxmlformats.org/officeDocument/2006/relationships/font" Target="fonts/MulishLigh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276ad2e4e53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g276ad2e4e53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d22b99e793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1d22b99e793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cf2c92b1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cf2c92b1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d46564613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d46564613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0cf2c92b1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0cf2c92b1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210f2e709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210f2e709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cf2c92b1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0cf2c92b1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10f2e709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210f2e709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10f2e709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210f2e709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6cd4d7b01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26cd4d7b01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465646135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d465646135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cf2c92b1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cf2c92b1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cf2c92b10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cf2c92b10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cf2c92b10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cf2c92b10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cf2c92b10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0cf2c92b1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Put the finishing touches on your demand strategy and get ready for implementation!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cf2c92b1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0cf2c92b1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6cd4d7b01_1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26cd4d7b01_1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6cd4d7b01_1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26cd4d7b01_1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0cf2c92b1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0cf2c92b1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d46564613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d46564613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0cf2c92b1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0cf2c92b1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0cf2c92b1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0cf2c92b1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39a085d18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39a085d18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l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60000" y="1079975"/>
            <a:ext cx="4212000" cy="2306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0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0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0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0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0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360775" y="342275"/>
            <a:ext cx="8423100" cy="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llo">
  <p:cSld name="CUSTOM">
    <p:bg>
      <p:bgPr>
        <a:solidFill>
          <a:schemeClr val="accent4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70025" y="360000"/>
            <a:ext cx="5929800" cy="9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60775" y="2044450"/>
            <a:ext cx="8423100" cy="7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2000"/>
              <a:buNone/>
              <a:defRPr b="1" sz="2000">
                <a:solidFill>
                  <a:srgbClr val="C54B5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C54B5A"/>
              </a:buClr>
              <a:buSzPts val="1600"/>
              <a:buNone/>
              <a:defRPr>
                <a:solidFill>
                  <a:srgbClr val="C54B5A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370025" y="2858525"/>
            <a:ext cx="4094100" cy="19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3" type="body"/>
          </p:nvPr>
        </p:nvSpPr>
        <p:spPr>
          <a:xfrm>
            <a:off x="4684950" y="2858525"/>
            <a:ext cx="4094100" cy="19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➔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◆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text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 sz="1000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45700" y="3600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362575" y="1096150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2" type="subTitle"/>
          </p:nvPr>
        </p:nvSpPr>
        <p:spPr>
          <a:xfrm>
            <a:off x="4681350" y="1096150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3" type="body"/>
          </p:nvPr>
        </p:nvSpPr>
        <p:spPr>
          <a:xfrm>
            <a:off x="379450" y="1593650"/>
            <a:ext cx="4101300" cy="18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4" type="body"/>
          </p:nvPr>
        </p:nvSpPr>
        <p:spPr>
          <a:xfrm>
            <a:off x="4681350" y="1593650"/>
            <a:ext cx="4101300" cy="18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TITLE_4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b="17271" l="6385" r="6385" t="15233"/>
          <a:stretch/>
        </p:blipFill>
        <p:spPr>
          <a:xfrm>
            <a:off x="0" y="0"/>
            <a:ext cx="9144003" cy="456719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88550" y="2581000"/>
            <a:ext cx="4075500" cy="15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28" name="Google Shape;28;p5"/>
          <p:cNvCxnSpPr>
            <a:endCxn id="29" idx="1"/>
          </p:cNvCxnSpPr>
          <p:nvPr/>
        </p:nvCxnSpPr>
        <p:spPr>
          <a:xfrm>
            <a:off x="1898906" y="4849662"/>
            <a:ext cx="6267600" cy="1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type="title"/>
          </p:nvPr>
        </p:nvSpPr>
        <p:spPr>
          <a:xfrm>
            <a:off x="388550" y="421050"/>
            <a:ext cx="5551200" cy="18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Poppins"/>
              <a:buNone/>
              <a:defRPr b="1" sz="5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  <p15:guide id="2" pos="227">
          <p15:clr>
            <a:srgbClr val="FA7B17"/>
          </p15:clr>
        </p15:guide>
        <p15:guide id="3" pos="5533">
          <p15:clr>
            <a:srgbClr val="FA7B17"/>
          </p15:clr>
        </p15:guide>
        <p15:guide id="4" orient="horz" pos="227">
          <p15:clr>
            <a:srgbClr val="FA7B17"/>
          </p15:clr>
        </p15:guide>
        <p15:guide id="5" pos="1553">
          <p15:clr>
            <a:srgbClr val="FA7B17"/>
          </p15:clr>
        </p15:guide>
        <p15:guide id="6" pos="4207">
          <p15:clr>
            <a:srgbClr val="FA7B17"/>
          </p15:clr>
        </p15:guide>
        <p15:guide id="7" orient="horz" pos="3013">
          <p15:clr>
            <a:srgbClr val="FA7B17"/>
          </p15:clr>
        </p15:guide>
        <p15:guide id="8" orient="horz" pos="680">
          <p15:clr>
            <a:srgbClr val="FA7B17"/>
          </p15:clr>
        </p15:guide>
        <p15:guide id="9" pos="2812">
          <p15:clr>
            <a:srgbClr val="FA7B17"/>
          </p15:clr>
        </p15:guide>
        <p15:guide id="10" pos="2948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/>
          <p:cNvPicPr preferRelativeResize="0"/>
          <p:nvPr/>
        </p:nvPicPr>
        <p:blipFill rotWithShape="1">
          <a:blip r:embed="rId2">
            <a:alphaModFix/>
          </a:blip>
          <a:srcRect b="1673" l="0" r="0" t="28017"/>
          <a:stretch/>
        </p:blipFill>
        <p:spPr>
          <a:xfrm>
            <a:off x="0" y="0"/>
            <a:ext cx="9144005" cy="45672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/>
          <p:nvPr>
            <p:ph type="title"/>
          </p:nvPr>
        </p:nvSpPr>
        <p:spPr>
          <a:xfrm>
            <a:off x="503975" y="360000"/>
            <a:ext cx="59118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0" spcFirstLastPara="1" rIns="91425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" type="subTitle"/>
          </p:nvPr>
        </p:nvSpPr>
        <p:spPr>
          <a:xfrm>
            <a:off x="503875" y="1456125"/>
            <a:ext cx="53217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tx1"/>
                </a:solidFill>
              </a:defRPr>
            </a:lvl1pPr>
            <a:lvl2pPr lvl="1" rtl="0" algn="r">
              <a:buNone/>
              <a:defRPr sz="1300">
                <a:solidFill>
                  <a:schemeClr val="tx1"/>
                </a:solidFill>
              </a:defRPr>
            </a:lvl2pPr>
            <a:lvl3pPr lvl="2" rtl="0" algn="r">
              <a:buNone/>
              <a:defRPr sz="1300">
                <a:solidFill>
                  <a:schemeClr val="tx1"/>
                </a:solidFill>
              </a:defRPr>
            </a:lvl3pPr>
            <a:lvl4pPr lvl="3" rtl="0" algn="r">
              <a:buNone/>
              <a:defRPr sz="1300">
                <a:solidFill>
                  <a:schemeClr val="tx1"/>
                </a:solidFill>
              </a:defRPr>
            </a:lvl4pPr>
            <a:lvl5pPr lvl="4" rtl="0" algn="r">
              <a:buNone/>
              <a:defRPr sz="1300">
                <a:solidFill>
                  <a:schemeClr val="tx1"/>
                </a:solidFill>
              </a:defRPr>
            </a:lvl5pPr>
            <a:lvl6pPr lvl="5" rtl="0" algn="r">
              <a:buNone/>
              <a:defRPr sz="1300">
                <a:solidFill>
                  <a:schemeClr val="tx1"/>
                </a:solidFill>
              </a:defRPr>
            </a:lvl6pPr>
            <a:lvl7pPr lvl="6" rtl="0" algn="r">
              <a:buNone/>
              <a:defRPr sz="1300">
                <a:solidFill>
                  <a:schemeClr val="tx1"/>
                </a:solidFill>
              </a:defRPr>
            </a:lvl7pPr>
            <a:lvl8pPr lvl="7" rtl="0" algn="r">
              <a:buNone/>
              <a:defRPr sz="1300">
                <a:solidFill>
                  <a:schemeClr val="tx1"/>
                </a:solidFill>
              </a:defRPr>
            </a:lvl8pPr>
            <a:lvl9pPr lvl="8" rtl="0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70025" y="351525"/>
            <a:ext cx="84231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60775" y="1720675"/>
            <a:ext cx="8423100" cy="30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EA4335"/>
          </p15:clr>
        </p15:guide>
        <p15:guide id="2" pos="227">
          <p15:clr>
            <a:srgbClr val="EA4335"/>
          </p15:clr>
        </p15:guide>
        <p15:guide id="3" pos="5533">
          <p15:clr>
            <a:srgbClr val="EA4335"/>
          </p15:clr>
        </p15:guide>
        <p15:guide id="4" orient="horz" pos="227">
          <p15:clr>
            <a:srgbClr val="EA4335"/>
          </p15:clr>
        </p15:guide>
        <p15:guide id="5" orient="horz" pos="3013">
          <p15:clr>
            <a:srgbClr val="EA4335"/>
          </p15:clr>
        </p15:guide>
        <p15:guide id="6" orient="horz" pos="680">
          <p15:clr>
            <a:srgbClr val="EA4335"/>
          </p15:clr>
        </p15:guide>
        <p15:guide id="7" pos="2948">
          <p15:clr>
            <a:srgbClr val="EA4335"/>
          </p15:clr>
        </p15:guide>
        <p15:guide id="8" pos="2812">
          <p15:clr>
            <a:srgbClr val="EA4335"/>
          </p15:clr>
        </p15:guide>
        <p15:guide id="9" pos="1553">
          <p15:clr>
            <a:srgbClr val="EA4335"/>
          </p15:clr>
        </p15:guide>
        <p15:guide id="10" pos="4241">
          <p15:clr>
            <a:srgbClr val="EA4335"/>
          </p15:clr>
        </p15:guide>
        <p15:guide id="11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gocommonthread.com" TargetMode="External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https://docs.google.com/spreadsheets/d/1pRR-saa7NeeBABj67QWUjLYU3eUqdxBTGqnJMCvelAc/edit?gid=1416941089#gid=1416941089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Relationship Id="rId4" Type="http://schemas.openxmlformats.org/officeDocument/2006/relationships/hyperlink" Target="https://gocommonthread.com/" TargetMode="External"/><Relationship Id="rId5" Type="http://schemas.openxmlformats.org/officeDocument/2006/relationships/hyperlink" Target="https://gocommonthread.com/" TargetMode="Externa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402825" y="391875"/>
            <a:ext cx="3777900" cy="3777900"/>
          </a:xfrm>
          <a:prstGeom prst="rect">
            <a:avLst/>
          </a:prstGeom>
          <a:solidFill>
            <a:srgbClr val="FFFFFF">
              <a:alpha val="94300"/>
            </a:srgbClr>
          </a:solidFill>
          <a:ln>
            <a:noFill/>
          </a:ln>
          <a:effectLst>
            <a:outerShdw blurRad="371475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180000" lIns="180000" spcFirstLastPara="1" rIns="180000" wrap="square" tIns="180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rgbClr val="434343"/>
                </a:solidFill>
              </a:rPr>
              <a:t>DSB</a:t>
            </a:r>
            <a:endParaRPr sz="19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Demand </a:t>
            </a:r>
            <a:endParaRPr sz="3200">
              <a:solidFill>
                <a:srgbClr val="68003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 </a:t>
            </a:r>
            <a:br>
              <a:rPr lang="en-GB" sz="32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GB" sz="32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Builder</a:t>
            </a:r>
            <a:endParaRPr sz="3200">
              <a:solidFill>
                <a:srgbClr val="68003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100">
                <a:solidFill>
                  <a:srgbClr val="9E9E9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DSB</a:t>
            </a:r>
            <a:br>
              <a:rPr b="0" lang="en-GB" sz="2100">
                <a:solidFill>
                  <a:srgbClr val="9E9E9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lang="en-GB" sz="2100">
                <a:solidFill>
                  <a:srgbClr val="9E9E9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Introduction for Decision Makers and Supporters of the Process</a:t>
            </a:r>
            <a:br>
              <a:rPr b="0" lang="en-GB" sz="2100">
                <a:solidFill>
                  <a:srgbClr val="9E9E9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 b="0" sz="1600">
              <a:solidFill>
                <a:schemeClr val="dk1"/>
              </a:solidFill>
            </a:endParaRPr>
          </a:p>
        </p:txBody>
      </p:sp>
      <p:pic>
        <p:nvPicPr>
          <p:cNvPr id="40" name="Google Shape;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0790" y="4715875"/>
            <a:ext cx="1245173" cy="2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 txBox="1"/>
          <p:nvPr/>
        </p:nvSpPr>
        <p:spPr>
          <a:xfrm>
            <a:off x="6578375" y="4744100"/>
            <a:ext cx="12240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D9D9D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ROSA version 2.0</a:t>
            </a:r>
            <a:endParaRPr b="1" sz="800">
              <a:solidFill>
                <a:srgbClr val="D9D9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/>
          <p:nvPr/>
        </p:nvSpPr>
        <p:spPr>
          <a:xfrm>
            <a:off x="0" y="4567825"/>
            <a:ext cx="402900" cy="591000"/>
          </a:xfrm>
          <a:prstGeom prst="rect">
            <a:avLst/>
          </a:prstGeom>
          <a:solidFill>
            <a:srgbClr val="6800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43" name="Google Shape;43;p7"/>
          <p:cNvCxnSpPr/>
          <p:nvPr/>
        </p:nvCxnSpPr>
        <p:spPr>
          <a:xfrm>
            <a:off x="5600" y="4567825"/>
            <a:ext cx="9141300" cy="0"/>
          </a:xfrm>
          <a:prstGeom prst="straightConnector1">
            <a:avLst/>
          </a:prstGeom>
          <a:noFill/>
          <a:ln cap="flat" cmpd="sng" w="9525">
            <a:solidFill>
              <a:srgbClr val="68003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Google Shape;44;p7"/>
          <p:cNvSpPr txBox="1"/>
          <p:nvPr/>
        </p:nvSpPr>
        <p:spPr>
          <a:xfrm>
            <a:off x="493650" y="4701775"/>
            <a:ext cx="435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INITIAL INSIGHTS  </a:t>
            </a:r>
            <a:r>
              <a:rPr lang="en-GB" sz="10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|  Module A  |  </a:t>
            </a:r>
            <a:r>
              <a:rPr i="1" lang="en-GB" sz="1000">
                <a:solidFill>
                  <a:srgbClr val="68003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Build a Team</a:t>
            </a:r>
            <a:endParaRPr i="1" sz="800">
              <a:solidFill>
                <a:srgbClr val="680034"/>
              </a:solidFill>
            </a:endParaRPr>
          </a:p>
        </p:txBody>
      </p:sp>
      <p:grpSp>
        <p:nvGrpSpPr>
          <p:cNvPr id="45" name="Google Shape;45;p7"/>
          <p:cNvGrpSpPr/>
          <p:nvPr/>
        </p:nvGrpSpPr>
        <p:grpSpPr>
          <a:xfrm>
            <a:off x="7449569" y="3999619"/>
            <a:ext cx="1516500" cy="590681"/>
            <a:chOff x="7449569" y="3999619"/>
            <a:chExt cx="1516500" cy="590681"/>
          </a:xfrm>
        </p:grpSpPr>
        <p:pic>
          <p:nvPicPr>
            <p:cNvPr id="46" name="Google Shape;46;p7" title="logotype-pink.png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771213" y="4136650"/>
              <a:ext cx="1134126" cy="453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47;p7"/>
            <p:cNvSpPr txBox="1"/>
            <p:nvPr/>
          </p:nvSpPr>
          <p:spPr>
            <a:xfrm>
              <a:off x="7449569" y="3999619"/>
              <a:ext cx="1516500" cy="1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rgbClr val="F7B5AB"/>
                  </a:solidFill>
                </a:rPr>
                <a:t>CRAFTED WITH CARE FOR UNICEF IN COLLABORATION WITH</a:t>
              </a:r>
              <a:endParaRPr sz="600">
                <a:solidFill>
                  <a:srgbClr val="F7B5AB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360775" y="360000"/>
            <a:ext cx="4103100" cy="7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80034"/>
                </a:solidFill>
              </a:rPr>
              <a:t>Agenda</a:t>
            </a:r>
            <a:endParaRPr sz="2400">
              <a:solidFill>
                <a:srgbClr val="680034"/>
              </a:solidFill>
            </a:endParaRPr>
          </a:p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482400" y="2022100"/>
            <a:ext cx="5362500" cy="2235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-279400" lvl="0" marL="330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Welcome &amp; Introductions</a:t>
            </a:r>
            <a:endParaRPr/>
          </a:p>
          <a:p>
            <a:pPr indent="-279400" lvl="0" marL="330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What is the DSB?</a:t>
            </a:r>
            <a:endParaRPr/>
          </a:p>
          <a:p>
            <a:pPr indent="-279400" lvl="0" marL="330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How does the DSB fit with other tools? </a:t>
            </a:r>
            <a:endParaRPr/>
          </a:p>
          <a:p>
            <a:pPr indent="-279400" lvl="0" marL="330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>
                <a:solidFill>
                  <a:schemeClr val="dk1"/>
                </a:solidFill>
              </a:rPr>
              <a:t>Roles &amp; Responsibilities</a:t>
            </a:r>
            <a:endParaRPr>
              <a:solidFill>
                <a:schemeClr val="dk1"/>
              </a:solidFill>
            </a:endParaRPr>
          </a:p>
          <a:p>
            <a:pPr indent="-279400" lvl="0" marL="330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Questions &amp; Next Steps </a:t>
            </a:r>
            <a:endParaRPr/>
          </a:p>
          <a:p>
            <a:pPr indent="0" lvl="0" marL="330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8249508" y="4658742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5" name="Google Shape;55;p8"/>
          <p:cNvSpPr txBox="1"/>
          <p:nvPr/>
        </p:nvSpPr>
        <p:spPr>
          <a:xfrm>
            <a:off x="360000" y="3717400"/>
            <a:ext cx="8424000" cy="1066200"/>
          </a:xfrm>
          <a:prstGeom prst="rect">
            <a:avLst/>
          </a:prstGeom>
          <a:solidFill>
            <a:srgbClr val="D3406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00"/>
                </a:solidFill>
              </a:rPr>
              <a:t>INSTRUCTIONS - delete before presenting</a:t>
            </a:r>
            <a:endParaRPr b="1" sz="10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It is recommended that the agenda for the kickoff includes these 5 items. </a:t>
            </a:r>
            <a:endParaRPr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However, in your context, there may be information you need to cover that is not included. </a:t>
            </a:r>
            <a:endParaRPr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Add agenda items and timings. </a:t>
            </a:r>
            <a:endParaRPr sz="10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360000" y="614850"/>
            <a:ext cx="5929800" cy="18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Welcome &amp; Introductions</a:t>
            </a:r>
            <a:endParaRPr/>
          </a:p>
        </p:txBody>
      </p:sp>
      <p:sp>
        <p:nvSpPr>
          <p:cNvPr id="61" name="Google Shape;61;p9"/>
          <p:cNvSpPr txBox="1"/>
          <p:nvPr/>
        </p:nvSpPr>
        <p:spPr>
          <a:xfrm>
            <a:off x="387400" y="3426000"/>
            <a:ext cx="4815300" cy="129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000000"/>
                </a:solidFill>
              </a:rPr>
              <a:t>INSTRUCTIONS - delete before presenting</a:t>
            </a:r>
            <a:endParaRPr b="1"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/>
              <a:t>Introduce your core DSB team.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/>
              <a:t>Ask the group to introduce themselves.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-GB" sz="1200"/>
              <a:t>You might want to add a quick icebreaker to get everyone comfortable. 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360000" y="505075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80034"/>
                </a:solidFill>
              </a:rPr>
              <a:t>Welcome </a:t>
            </a:r>
            <a:endParaRPr sz="2400">
              <a:solidFill>
                <a:srgbClr val="680034"/>
              </a:solidFill>
            </a:endParaRPr>
          </a:p>
        </p:txBody>
      </p:sp>
      <p:sp>
        <p:nvSpPr>
          <p:cNvPr id="67" name="Google Shape;67;p10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</a:rPr>
              <a:t>Introduce yourself</a:t>
            </a:r>
            <a:r>
              <a:rPr lang="en-GB" sz="1800">
                <a:solidFill>
                  <a:srgbClr val="666666"/>
                </a:solidFill>
              </a:rPr>
              <a:t>!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8" name="Google Shape;68;p10"/>
          <p:cNvSpPr txBox="1"/>
          <p:nvPr>
            <p:ph idx="3" type="body"/>
          </p:nvPr>
        </p:nvSpPr>
        <p:spPr>
          <a:xfrm>
            <a:off x="379450" y="1682925"/>
            <a:ext cx="60342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Name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Role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Organisation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One thing about the DSB you’re looking forward to </a:t>
            </a:r>
            <a:endParaRPr sz="1500"/>
          </a:p>
        </p:txBody>
      </p:sp>
      <p:sp>
        <p:nvSpPr>
          <p:cNvPr id="69" name="Google Shape;69;p10"/>
          <p:cNvSpPr txBox="1"/>
          <p:nvPr/>
        </p:nvSpPr>
        <p:spPr>
          <a:xfrm>
            <a:off x="360000" y="3717400"/>
            <a:ext cx="8424000" cy="800400"/>
          </a:xfrm>
          <a:prstGeom prst="rect">
            <a:avLst/>
          </a:prstGeom>
          <a:solidFill>
            <a:srgbClr val="D3406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00"/>
                </a:solidFill>
              </a:rPr>
              <a:t>INSTRUCTIONS - delete before presenting</a:t>
            </a:r>
            <a:endParaRPr b="1" sz="10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Edit the introduction to suit your context. </a:t>
            </a:r>
            <a:endParaRPr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This section should not take longer than 10 minutes. </a:t>
            </a:r>
            <a:endParaRPr sz="10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360000" y="614850"/>
            <a:ext cx="59298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the Demand Strategy Builder (DSB)? </a:t>
            </a:r>
            <a:endParaRPr/>
          </a:p>
        </p:txBody>
      </p:sp>
      <p:sp>
        <p:nvSpPr>
          <p:cNvPr id="75" name="Google Shape;75;p11"/>
          <p:cNvSpPr txBox="1"/>
          <p:nvPr/>
        </p:nvSpPr>
        <p:spPr>
          <a:xfrm>
            <a:off x="387400" y="3502200"/>
            <a:ext cx="4407900" cy="129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80034"/>
                </a:solidFill>
              </a:rPr>
              <a:t>INSTRUCTIONS - delete before presenting</a:t>
            </a:r>
            <a:endParaRPr b="1" sz="1200">
              <a:solidFill>
                <a:srgbClr val="68003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Introduce the DSB, including what it is, its value and benefits, and the final outcome. </a:t>
            </a:r>
            <a:endParaRPr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You will explain the DSB process and what tools will be used. </a:t>
            </a:r>
            <a:endParaRPr sz="1200">
              <a:solidFill>
                <a:srgbClr val="68003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80034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360000" y="505075"/>
            <a:ext cx="7565400" cy="9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</a:rPr>
              <a:t>The problem we’re trying to solve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81" name="Google Shape;81;p12"/>
          <p:cNvSpPr/>
          <p:nvPr/>
        </p:nvSpPr>
        <p:spPr>
          <a:xfrm>
            <a:off x="464550" y="1760400"/>
            <a:ext cx="1595700" cy="1620600"/>
          </a:xfrm>
          <a:prstGeom prst="rect">
            <a:avLst/>
          </a:prstGeom>
          <a:solidFill>
            <a:srgbClr val="EF92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W</a:t>
            </a:r>
            <a:r>
              <a:rPr lang="en-GB" sz="1200">
                <a:solidFill>
                  <a:schemeClr val="dk1"/>
                </a:solidFill>
              </a:rPr>
              <a:t>hich areas have the communities with </a:t>
            </a:r>
            <a:r>
              <a:rPr b="1" lang="en-GB" sz="1200">
                <a:solidFill>
                  <a:schemeClr val="dk1"/>
                </a:solidFill>
              </a:rPr>
              <a:t>lowest immunization coverage </a:t>
            </a:r>
            <a:r>
              <a:rPr lang="en-GB" sz="1200">
                <a:solidFill>
                  <a:schemeClr val="dk1"/>
                </a:solidFill>
              </a:rPr>
              <a:t>or who are</a:t>
            </a:r>
            <a:r>
              <a:rPr b="1" lang="en-GB" sz="1200">
                <a:solidFill>
                  <a:schemeClr val="dk1"/>
                </a:solidFill>
              </a:rPr>
              <a:t> zero-dose?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82" name="Google Shape;82;p12"/>
          <p:cNvSpPr/>
          <p:nvPr/>
        </p:nvSpPr>
        <p:spPr>
          <a:xfrm>
            <a:off x="3888550" y="1760414"/>
            <a:ext cx="1595700" cy="1620600"/>
          </a:xfrm>
          <a:prstGeom prst="rect">
            <a:avLst/>
          </a:prstGeom>
          <a:solidFill>
            <a:srgbClr val="EF92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How can we develop solutions that </a:t>
            </a:r>
            <a:r>
              <a:rPr b="1" lang="en-GB" sz="1200">
                <a:solidFill>
                  <a:schemeClr val="dk1"/>
                </a:solidFill>
              </a:rPr>
              <a:t>focus on high-risk groups or zero-dose children (ZDC)?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83" name="Google Shape;83;p12"/>
          <p:cNvSpPr/>
          <p:nvPr/>
        </p:nvSpPr>
        <p:spPr>
          <a:xfrm>
            <a:off x="2176550" y="1762505"/>
            <a:ext cx="1595700" cy="1620600"/>
          </a:xfrm>
          <a:prstGeom prst="rect">
            <a:avLst/>
          </a:prstGeom>
          <a:solidFill>
            <a:srgbClr val="FFD2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What are</a:t>
            </a:r>
            <a:r>
              <a:rPr lang="en-GB" sz="1200">
                <a:solidFill>
                  <a:schemeClr val="dk1"/>
                </a:solidFill>
              </a:rPr>
              <a:t> the </a:t>
            </a:r>
            <a:r>
              <a:rPr b="1" lang="en-GB" sz="1200">
                <a:solidFill>
                  <a:schemeClr val="dk1"/>
                </a:solidFill>
              </a:rPr>
              <a:t>reasons for not vaccinating or high drop-out rates?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84" name="Google Shape;84;p12"/>
          <p:cNvSpPr/>
          <p:nvPr/>
        </p:nvSpPr>
        <p:spPr>
          <a:xfrm>
            <a:off x="7312550" y="1762494"/>
            <a:ext cx="1595700" cy="1620600"/>
          </a:xfrm>
          <a:prstGeom prst="rect">
            <a:avLst/>
          </a:prstGeom>
          <a:solidFill>
            <a:srgbClr val="EF92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How can we create a </a:t>
            </a:r>
            <a:r>
              <a:rPr b="1" lang="en-GB" sz="1200">
                <a:solidFill>
                  <a:schemeClr val="dk1"/>
                </a:solidFill>
              </a:rPr>
              <a:t>plan for how to implement these solutions?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85" name="Google Shape;85;p12"/>
          <p:cNvSpPr/>
          <p:nvPr/>
        </p:nvSpPr>
        <p:spPr>
          <a:xfrm>
            <a:off x="5600550" y="1760414"/>
            <a:ext cx="1595700" cy="1620600"/>
          </a:xfrm>
          <a:prstGeom prst="rect">
            <a:avLst/>
          </a:prstGeom>
          <a:solidFill>
            <a:srgbClr val="FFD2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How can we develop solutions that go </a:t>
            </a:r>
            <a:r>
              <a:rPr b="1" i="1" lang="en-GB" sz="1200">
                <a:solidFill>
                  <a:schemeClr val="dk1"/>
                </a:solidFill>
              </a:rPr>
              <a:t>beyond</a:t>
            </a:r>
            <a:r>
              <a:rPr b="1" lang="en-GB" sz="1200">
                <a:solidFill>
                  <a:schemeClr val="dk1"/>
                </a:solidFill>
              </a:rPr>
              <a:t> raising awareness &amp; communication?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86" name="Google Shape;86;p12"/>
          <p:cNvSpPr txBox="1"/>
          <p:nvPr/>
        </p:nvSpPr>
        <p:spPr>
          <a:xfrm>
            <a:off x="464550" y="3523950"/>
            <a:ext cx="66495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We want to </a:t>
            </a:r>
            <a:r>
              <a:rPr lang="en-GB">
                <a:solidFill>
                  <a:schemeClr val="lt1"/>
                </a:solidFill>
              </a:rPr>
              <a:t>e</a:t>
            </a:r>
            <a:r>
              <a:rPr lang="en-GB">
                <a:solidFill>
                  <a:schemeClr val="lt1"/>
                </a:solidFill>
              </a:rPr>
              <a:t>stablish a plan</a:t>
            </a:r>
            <a:r>
              <a:rPr lang="en-GB">
                <a:solidFill>
                  <a:schemeClr val="lt1"/>
                </a:solidFill>
              </a:rPr>
              <a:t> that helps us to answer these questions, </a:t>
            </a:r>
            <a:r>
              <a:rPr b="1" lang="en-GB">
                <a:solidFill>
                  <a:schemeClr val="lt1"/>
                </a:solidFill>
              </a:rPr>
              <a:t>and develop a strategy to increase demand for immunization in the highest risk zero-dose or </a:t>
            </a:r>
            <a:r>
              <a:rPr b="1" lang="en-GB">
                <a:solidFill>
                  <a:schemeClr val="lt1"/>
                </a:solidFill>
              </a:rPr>
              <a:t>underimmunized</a:t>
            </a:r>
            <a:r>
              <a:rPr b="1" lang="en-GB">
                <a:solidFill>
                  <a:schemeClr val="lt1"/>
                </a:solidFill>
              </a:rPr>
              <a:t> communities.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7" name="Google Shape;87;p12"/>
          <p:cNvSpPr/>
          <p:nvPr/>
        </p:nvSpPr>
        <p:spPr>
          <a:xfrm>
            <a:off x="1052850" y="1428775"/>
            <a:ext cx="419100" cy="419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?</a:t>
            </a:r>
            <a:endParaRPr>
              <a:solidFill>
                <a:srgbClr val="680034"/>
              </a:solidFill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2764850" y="1428775"/>
            <a:ext cx="419100" cy="419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?</a:t>
            </a:r>
            <a:endParaRPr>
              <a:solidFill>
                <a:srgbClr val="680034"/>
              </a:solidFill>
            </a:endParaRPr>
          </a:p>
        </p:txBody>
      </p:sp>
      <p:sp>
        <p:nvSpPr>
          <p:cNvPr id="89" name="Google Shape;89;p12"/>
          <p:cNvSpPr/>
          <p:nvPr/>
        </p:nvSpPr>
        <p:spPr>
          <a:xfrm>
            <a:off x="4470450" y="1428775"/>
            <a:ext cx="419100" cy="419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?</a:t>
            </a:r>
            <a:endParaRPr>
              <a:solidFill>
                <a:srgbClr val="680034"/>
              </a:solidFill>
            </a:endParaRPr>
          </a:p>
        </p:txBody>
      </p:sp>
      <p:sp>
        <p:nvSpPr>
          <p:cNvPr id="90" name="Google Shape;90;p12"/>
          <p:cNvSpPr/>
          <p:nvPr/>
        </p:nvSpPr>
        <p:spPr>
          <a:xfrm>
            <a:off x="6188850" y="1428775"/>
            <a:ext cx="419100" cy="419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?</a:t>
            </a:r>
            <a:endParaRPr>
              <a:solidFill>
                <a:srgbClr val="680034"/>
              </a:solidFill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7900850" y="1428775"/>
            <a:ext cx="419100" cy="419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?</a:t>
            </a:r>
            <a:endParaRPr>
              <a:solidFill>
                <a:srgbClr val="68003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/>
          <p:nvPr>
            <p:ph type="title"/>
          </p:nvPr>
        </p:nvSpPr>
        <p:spPr>
          <a:xfrm>
            <a:off x="360000" y="276475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80034"/>
                </a:solidFill>
              </a:rPr>
              <a:t>What is the Demand Strategy Builder?</a:t>
            </a:r>
            <a:endParaRPr sz="2400">
              <a:solidFill>
                <a:srgbClr val="680034"/>
              </a:solidFill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  <p:sp>
        <p:nvSpPr>
          <p:cNvPr id="98" name="Google Shape;98;p13"/>
          <p:cNvSpPr/>
          <p:nvPr/>
        </p:nvSpPr>
        <p:spPr>
          <a:xfrm>
            <a:off x="464550" y="1509275"/>
            <a:ext cx="2322300" cy="1862100"/>
          </a:xfrm>
          <a:prstGeom prst="rect">
            <a:avLst/>
          </a:prstGeom>
          <a:solidFill>
            <a:srgbClr val="FFE8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</a:t>
            </a:r>
            <a:r>
              <a:rPr lang="en-GB">
                <a:solidFill>
                  <a:schemeClr val="dk1"/>
                </a:solidFill>
              </a:rPr>
              <a:t>DSB</a:t>
            </a:r>
            <a:r>
              <a:rPr lang="en-GB">
                <a:solidFill>
                  <a:schemeClr val="dk1"/>
                </a:solidFill>
              </a:rPr>
              <a:t> is a toolkit that will help you to identify </a:t>
            </a:r>
            <a:r>
              <a:rPr lang="en-GB">
                <a:solidFill>
                  <a:srgbClr val="9B1E57"/>
                </a:solidFill>
              </a:rPr>
              <a:t>the reasons for low immunization</a:t>
            </a:r>
            <a:r>
              <a:rPr lang="en-GB">
                <a:solidFill>
                  <a:schemeClr val="dk1"/>
                </a:solidFill>
              </a:rPr>
              <a:t> and </a:t>
            </a:r>
            <a:r>
              <a:rPr lang="en-GB">
                <a:solidFill>
                  <a:srgbClr val="9B1E57"/>
                </a:solidFill>
              </a:rPr>
              <a:t>develop innovative solutions to increase vaccine demand.</a:t>
            </a:r>
            <a:r>
              <a:rPr lang="en-GB">
                <a:solidFill>
                  <a:srgbClr val="9B1E57"/>
                </a:solidFill>
                <a:highlight>
                  <a:srgbClr val="DCEEFF"/>
                </a:highlight>
              </a:rPr>
              <a:t> </a:t>
            </a:r>
            <a:endParaRPr>
              <a:solidFill>
                <a:srgbClr val="9B1E57"/>
              </a:solidFill>
              <a:highlight>
                <a:srgbClr val="DCEEFF"/>
              </a:highlight>
            </a:endParaRPr>
          </a:p>
        </p:txBody>
      </p:sp>
      <p:sp>
        <p:nvSpPr>
          <p:cNvPr id="99" name="Google Shape;99;p13"/>
          <p:cNvSpPr txBox="1"/>
          <p:nvPr>
            <p:ph idx="3" type="body"/>
          </p:nvPr>
        </p:nvSpPr>
        <p:spPr>
          <a:xfrm>
            <a:off x="3039000" y="1409700"/>
            <a:ext cx="3666300" cy="20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Get ready to…</a:t>
            </a:r>
            <a:endParaRPr b="1" sz="1400"/>
          </a:p>
          <a:p>
            <a:pPr indent="-3175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Char char="→"/>
            </a:pPr>
            <a:r>
              <a:rPr lang="en-GB" sz="1400"/>
              <a:t>Find </a:t>
            </a:r>
            <a:r>
              <a:rPr lang="en-GB" sz="1400" u="sng"/>
              <a:t>new</a:t>
            </a:r>
            <a:r>
              <a:rPr lang="en-GB" sz="1400"/>
              <a:t> solutions to generate demand for vaccination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→"/>
            </a:pPr>
            <a:r>
              <a:rPr lang="en-GB" sz="1400"/>
              <a:t>Better understand caregivers and healthcare workers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→"/>
            </a:pPr>
            <a:r>
              <a:rPr lang="en-GB" sz="1400"/>
              <a:t>Reduce vaccine inequalities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→"/>
            </a:pPr>
            <a:r>
              <a:rPr lang="en-GB" sz="1400"/>
              <a:t>Develop a high-level plan to help you move quickly from strategy to action!</a:t>
            </a:r>
            <a:endParaRPr sz="1400"/>
          </a:p>
        </p:txBody>
      </p:sp>
      <p:sp>
        <p:nvSpPr>
          <p:cNvPr id="100" name="Google Shape;100;p13"/>
          <p:cNvSpPr txBox="1"/>
          <p:nvPr/>
        </p:nvSpPr>
        <p:spPr>
          <a:xfrm>
            <a:off x="7050825" y="3008500"/>
            <a:ext cx="21141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ulish Light"/>
              <a:ea typeface="Mulish Light"/>
              <a:cs typeface="Mulish Light"/>
              <a:sym typeface="Mulish Light"/>
            </a:endParaRPr>
          </a:p>
        </p:txBody>
      </p:sp>
      <p:pic>
        <p:nvPicPr>
          <p:cNvPr id="101" name="Google Shape;101;p13"/>
          <p:cNvPicPr preferRelativeResize="0"/>
          <p:nvPr/>
        </p:nvPicPr>
        <p:blipFill rotWithShape="1">
          <a:blip r:embed="rId3">
            <a:alphaModFix/>
          </a:blip>
          <a:srcRect b="467" l="0" r="2391" t="0"/>
          <a:stretch/>
        </p:blipFill>
        <p:spPr>
          <a:xfrm>
            <a:off x="6510090" y="3008500"/>
            <a:ext cx="2633910" cy="21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464550" y="3471550"/>
            <a:ext cx="2350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9B1E57"/>
                </a:solidFill>
              </a:rPr>
              <a:t>This will be a collaborative and creative process!</a:t>
            </a:r>
            <a:endParaRPr b="1" sz="1600">
              <a:solidFill>
                <a:srgbClr val="9B1E5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4"/>
          <p:cNvGrpSpPr/>
          <p:nvPr/>
        </p:nvGrpSpPr>
        <p:grpSpPr>
          <a:xfrm>
            <a:off x="3703450" y="1839275"/>
            <a:ext cx="5211950" cy="2571025"/>
            <a:chOff x="3703450" y="1839275"/>
            <a:chExt cx="5211950" cy="2571025"/>
          </a:xfrm>
        </p:grpSpPr>
        <p:pic>
          <p:nvPicPr>
            <p:cNvPr id="108" name="Google Shape;108;p14"/>
            <p:cNvPicPr preferRelativeResize="0"/>
            <p:nvPr/>
          </p:nvPicPr>
          <p:blipFill rotWithShape="1">
            <a:blip r:embed="rId3">
              <a:alphaModFix/>
            </a:blip>
            <a:srcRect b="27336" l="56909" r="0" t="0"/>
            <a:stretch/>
          </p:blipFill>
          <p:spPr>
            <a:xfrm>
              <a:off x="3703450" y="3226175"/>
              <a:ext cx="3940275" cy="1184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4"/>
            <p:cNvPicPr preferRelativeResize="0"/>
            <p:nvPr/>
          </p:nvPicPr>
          <p:blipFill rotWithShape="1">
            <a:blip r:embed="rId3">
              <a:alphaModFix/>
            </a:blip>
            <a:srcRect b="22100" l="0" r="42634" t="0"/>
            <a:stretch/>
          </p:blipFill>
          <p:spPr>
            <a:xfrm>
              <a:off x="3703450" y="1839275"/>
              <a:ext cx="5211950" cy="1261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p14"/>
          <p:cNvSpPr txBox="1"/>
          <p:nvPr>
            <p:ph type="title"/>
          </p:nvPr>
        </p:nvSpPr>
        <p:spPr>
          <a:xfrm>
            <a:off x="360000" y="276475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What will you walk away with?</a:t>
            </a:r>
            <a:endParaRPr sz="2400"/>
          </a:p>
        </p:txBody>
      </p:sp>
      <p:sp>
        <p:nvSpPr>
          <p:cNvPr id="111" name="Google Shape;111;p14"/>
          <p:cNvSpPr txBox="1"/>
          <p:nvPr>
            <p:ph idx="3" type="body"/>
          </p:nvPr>
        </p:nvSpPr>
        <p:spPr>
          <a:xfrm>
            <a:off x="379450" y="1080000"/>
            <a:ext cx="7101300" cy="35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By the end of the DSB process, you should have </a:t>
            </a:r>
            <a:r>
              <a:rPr b="1" lang="en-GB" sz="1500" u="sng">
                <a:solidFill>
                  <a:srgbClr val="9B1E57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 demand strategy</a:t>
            </a:r>
            <a:r>
              <a:rPr b="1" lang="en-GB" sz="1500"/>
              <a:t> </a:t>
            </a:r>
            <a:r>
              <a:rPr lang="en-GB" sz="1500"/>
              <a:t>that is:</a:t>
            </a:r>
            <a:endParaRPr b="1" sz="1500"/>
          </a:p>
          <a:p>
            <a:pPr indent="-323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Focused </a:t>
            </a:r>
            <a:endParaRPr sz="1500"/>
          </a:p>
          <a:p>
            <a:pPr indent="-323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Evidence-based</a:t>
            </a:r>
            <a:endParaRPr b="1" sz="1500"/>
          </a:p>
          <a:p>
            <a:pPr indent="-323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Human-centred</a:t>
            </a:r>
            <a:endParaRPr b="1" sz="1500"/>
          </a:p>
          <a:p>
            <a:pPr indent="-323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Solutions-focused</a:t>
            </a:r>
            <a:endParaRPr b="1" sz="1500"/>
          </a:p>
          <a:p>
            <a:pPr indent="-323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→"/>
            </a:pPr>
            <a:r>
              <a:rPr b="1" lang="en-GB" sz="1500"/>
              <a:t>Localised </a:t>
            </a:r>
            <a:endParaRPr b="1" sz="15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sp>
        <p:nvSpPr>
          <p:cNvPr id="112" name="Google Shape;112;p14"/>
          <p:cNvSpPr/>
          <p:nvPr/>
        </p:nvSpPr>
        <p:spPr>
          <a:xfrm>
            <a:off x="7376575" y="3273650"/>
            <a:ext cx="1598700" cy="1598700"/>
          </a:xfrm>
          <a:prstGeom prst="ellipse">
            <a:avLst/>
          </a:prstGeom>
          <a:solidFill>
            <a:srgbClr val="68003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EF92AF"/>
                </a:solidFill>
              </a:rPr>
              <a:t>The DSB will guide you through a process to build out your strategy, </a:t>
            </a:r>
            <a:r>
              <a:rPr b="1" lang="en-GB" sz="1100">
                <a:solidFill>
                  <a:srgbClr val="EF92AF"/>
                </a:solidFill>
              </a:rPr>
              <a:t>step-by-step.</a:t>
            </a:r>
            <a:endParaRPr b="1" sz="1100">
              <a:solidFill>
                <a:srgbClr val="EF92AF"/>
              </a:solidFill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  <p:sp>
        <p:nvSpPr>
          <p:cNvPr id="114" name="Google Shape;114;p14"/>
          <p:cNvSpPr txBox="1"/>
          <p:nvPr/>
        </p:nvSpPr>
        <p:spPr>
          <a:xfrm rot="-4830219">
            <a:off x="7821490" y="2535098"/>
            <a:ext cx="498228" cy="8620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508000" lvl="0" marL="457200" rtl="0" algn="ctr">
              <a:spcBef>
                <a:spcPts val="1000"/>
              </a:spcBef>
              <a:spcAft>
                <a:spcPts val="0"/>
              </a:spcAft>
              <a:buClr>
                <a:srgbClr val="680034"/>
              </a:buClr>
              <a:buSzPts val="4400"/>
              <a:buChar char="⤴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360000" y="276475"/>
            <a:ext cx="81180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What will this l</a:t>
            </a:r>
            <a:r>
              <a:rPr lang="en-GB" sz="2400"/>
              <a:t>oo</a:t>
            </a:r>
            <a:r>
              <a:rPr lang="en-GB" sz="2400"/>
              <a:t>k like?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200"/>
              <a:t>THE STRATEGY TEMPLATE WILL INCLUDE THESE COMPONENTS</a:t>
            </a:r>
            <a:endParaRPr b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 txBox="1"/>
          <p:nvPr>
            <p:ph idx="3" type="body"/>
          </p:nvPr>
        </p:nvSpPr>
        <p:spPr>
          <a:xfrm>
            <a:off x="394200" y="1156200"/>
            <a:ext cx="8355600" cy="3703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Throughout the DSB process, you’ll work together to </a:t>
            </a:r>
            <a:r>
              <a:rPr lang="en-GB" sz="1500"/>
              <a:t>complete</a:t>
            </a:r>
            <a:r>
              <a:rPr lang="en-GB" sz="1500"/>
              <a:t>:</a:t>
            </a:r>
            <a:endParaRPr sz="15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●"/>
            </a:pPr>
            <a:r>
              <a:rPr b="1" lang="en-GB" sz="1300">
                <a:solidFill>
                  <a:schemeClr val="dk1"/>
                </a:solidFill>
                <a:highlight>
                  <a:srgbClr val="FFF2CC"/>
                </a:highlight>
              </a:rPr>
              <a:t>Your Immunization Programme Objective:</a:t>
            </a:r>
            <a:r>
              <a:rPr lang="en-GB" sz="1300">
                <a:solidFill>
                  <a:schemeClr val="dk1"/>
                </a:solidFill>
              </a:rPr>
              <a:t> The main objective of your Immunization Demand Strategy.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●"/>
            </a:pPr>
            <a:r>
              <a:rPr b="1" lang="en-GB" sz="1300">
                <a:solidFill>
                  <a:schemeClr val="dk1"/>
                </a:solidFill>
                <a:highlight>
                  <a:srgbClr val="FFF2CC"/>
                </a:highlight>
              </a:rPr>
              <a:t>Priority Locations:</a:t>
            </a:r>
            <a:r>
              <a:rPr lang="en-GB" sz="1300">
                <a:solidFill>
                  <a:schemeClr val="dk1"/>
                </a:solidFill>
              </a:rPr>
              <a:t> The areas and regions that your strategy will target.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●"/>
            </a:pPr>
            <a:r>
              <a:rPr b="1" lang="en-GB" sz="1300">
                <a:solidFill>
                  <a:schemeClr val="dk1"/>
                </a:solidFill>
                <a:highlight>
                  <a:srgbClr val="FFF2CC"/>
                </a:highlight>
              </a:rPr>
              <a:t>Priority Communities:</a:t>
            </a:r>
            <a:r>
              <a:rPr lang="en-GB" sz="1300">
                <a:solidFill>
                  <a:schemeClr val="dk1"/>
                </a:solidFill>
              </a:rPr>
              <a:t> The key groups your strategy will support.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●"/>
            </a:pPr>
            <a:r>
              <a:rPr b="1" lang="en-GB" sz="1300">
                <a:solidFill>
                  <a:schemeClr val="dk1"/>
                </a:solidFill>
                <a:highlight>
                  <a:srgbClr val="D9EAD3"/>
                </a:highlight>
              </a:rPr>
              <a:t>Barriers to Immunization:</a:t>
            </a:r>
            <a:r>
              <a:rPr lang="en-GB" sz="1300">
                <a:solidFill>
                  <a:schemeClr val="dk1"/>
                </a:solidFill>
              </a:rPr>
              <a:t> An overview of the key challenges that prevent caregivers from vaccinating their children.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●"/>
            </a:pPr>
            <a:r>
              <a:rPr b="1" lang="en-GB" sz="1300">
                <a:solidFill>
                  <a:schemeClr val="dk1"/>
                </a:solidFill>
                <a:highlight>
                  <a:srgbClr val="D0E0E3"/>
                </a:highlight>
              </a:rPr>
              <a:t>Solutions:</a:t>
            </a:r>
            <a:r>
              <a:rPr b="1" lang="en-GB" sz="13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1300">
                <a:solidFill>
                  <a:schemeClr val="dk1"/>
                </a:solidFill>
              </a:rPr>
              <a:t>Simple and actionable steps to address these challenges.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-GB" sz="1300">
                <a:solidFill>
                  <a:schemeClr val="dk1"/>
                </a:solidFill>
              </a:rPr>
              <a:t>Implementation Plan: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○"/>
            </a:pPr>
            <a:r>
              <a:rPr b="1" lang="en-GB" sz="1300">
                <a:solidFill>
                  <a:schemeClr val="dk1"/>
                </a:solidFill>
                <a:highlight>
                  <a:srgbClr val="D9D2E9"/>
                </a:highlight>
              </a:rPr>
              <a:t>Timeline:</a:t>
            </a:r>
            <a:r>
              <a:rPr lang="en-GB" sz="1300">
                <a:solidFill>
                  <a:schemeClr val="dk1"/>
                </a:solidFill>
              </a:rPr>
              <a:t> When each step will take place.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○"/>
            </a:pPr>
            <a:r>
              <a:rPr b="1" lang="en-GB" sz="1300">
                <a:solidFill>
                  <a:schemeClr val="dk1"/>
                </a:solidFill>
                <a:highlight>
                  <a:srgbClr val="D9D2E9"/>
                </a:highlight>
              </a:rPr>
              <a:t>Budget:</a:t>
            </a:r>
            <a:r>
              <a:rPr lang="en-GB" sz="1300">
                <a:solidFill>
                  <a:schemeClr val="dk1"/>
                </a:solidFill>
              </a:rPr>
              <a:t> The estimated cost for each solution.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○"/>
            </a:pPr>
            <a:r>
              <a:rPr b="1" lang="en-GB" sz="1300">
                <a:solidFill>
                  <a:schemeClr val="dk1"/>
                </a:solidFill>
                <a:highlight>
                  <a:srgbClr val="D9D2E9"/>
                </a:highlight>
              </a:rPr>
              <a:t>Funding sources:</a:t>
            </a:r>
            <a:r>
              <a:rPr lang="en-GB" sz="1300">
                <a:solidFill>
                  <a:schemeClr val="dk1"/>
                </a:solidFill>
              </a:rPr>
              <a:t> </a:t>
            </a:r>
            <a:r>
              <a:rPr lang="en-GB" sz="1300">
                <a:solidFill>
                  <a:schemeClr val="dk1"/>
                </a:solidFill>
                <a:highlight>
                  <a:srgbClr val="FFFFFF"/>
                </a:highlight>
              </a:rPr>
              <a:t>Where the money will come from to fund your solutions.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○"/>
            </a:pPr>
            <a:r>
              <a:rPr b="1" lang="en-GB" sz="1300">
                <a:solidFill>
                  <a:schemeClr val="dk1"/>
                </a:solidFill>
                <a:highlight>
                  <a:srgbClr val="D9D2E9"/>
                </a:highlight>
              </a:rPr>
              <a:t>Implementers:</a:t>
            </a:r>
            <a:r>
              <a:rPr lang="en-GB" sz="1300">
                <a:solidFill>
                  <a:schemeClr val="dk1"/>
                </a:solidFill>
              </a:rPr>
              <a:t> The people or groups responsible for the work.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"/>
              <a:buChar char="○"/>
            </a:pPr>
            <a:r>
              <a:rPr b="1" lang="en-GB" sz="1300">
                <a:solidFill>
                  <a:schemeClr val="dk1"/>
                </a:solidFill>
                <a:highlight>
                  <a:srgbClr val="D9D2E9"/>
                </a:highlight>
              </a:rPr>
              <a:t>Indicators:</a:t>
            </a:r>
            <a:r>
              <a:rPr lang="en-GB" sz="1300">
                <a:solidFill>
                  <a:schemeClr val="dk1"/>
                </a:solidFill>
              </a:rPr>
              <a:t> Measures to track progress and success.</a:t>
            </a:r>
            <a:endParaRPr sz="1800"/>
          </a:p>
        </p:txBody>
      </p:sp>
      <p:sp>
        <p:nvSpPr>
          <p:cNvPr id="121" name="Google Shape;121;p15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  <p:cxnSp>
        <p:nvCxnSpPr>
          <p:cNvPr id="122" name="Google Shape;122;p15"/>
          <p:cNvCxnSpPr/>
          <p:nvPr/>
        </p:nvCxnSpPr>
        <p:spPr>
          <a:xfrm>
            <a:off x="485700" y="1507610"/>
            <a:ext cx="8004900" cy="0"/>
          </a:xfrm>
          <a:prstGeom prst="straightConnector1">
            <a:avLst/>
          </a:prstGeom>
          <a:noFill/>
          <a:ln cap="flat" cmpd="sng" w="9525">
            <a:solidFill>
              <a:srgbClr val="68003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/>
          <p:nvPr>
            <p:ph type="title"/>
          </p:nvPr>
        </p:nvSpPr>
        <p:spPr>
          <a:xfrm>
            <a:off x="360000" y="324150"/>
            <a:ext cx="31851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Key steps in </a:t>
            </a:r>
            <a:br>
              <a:rPr lang="en-GB" sz="2400"/>
            </a:br>
            <a:r>
              <a:rPr lang="en-GB" sz="2400"/>
              <a:t>the process</a:t>
            </a:r>
            <a:endParaRPr sz="2400"/>
          </a:p>
        </p:txBody>
      </p:sp>
      <p:graphicFrame>
        <p:nvGraphicFramePr>
          <p:cNvPr id="128" name="Google Shape;128;p16"/>
          <p:cNvGraphicFramePr/>
          <p:nvPr/>
        </p:nvGraphicFramePr>
        <p:xfrm>
          <a:off x="359963" y="129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{595C0474-A9D0-45A4-89D0-EAE50F245A61}</a:tableStyleId>
              </a:tblPr>
              <a:tblGrid>
                <a:gridCol w="921500"/>
                <a:gridCol w="1558975"/>
                <a:gridCol w="1426900"/>
                <a:gridCol w="1442775"/>
                <a:gridCol w="1420850"/>
                <a:gridCol w="1484275"/>
              </a:tblGrid>
              <a:tr h="74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STEP</a:t>
                      </a:r>
                      <a:endParaRPr b="1" sz="13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72000">
                    <a:lnL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INITIAL INSIGHTS</a:t>
                      </a:r>
                      <a:br>
                        <a:rPr b="1" lang="en-GB" sz="1300">
                          <a:solidFill>
                            <a:schemeClr val="lt1"/>
                          </a:solidFill>
                        </a:rPr>
                      </a:b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(2-3 days)</a:t>
                      </a:r>
                      <a:endParaRPr sz="1100"/>
                    </a:p>
                  </a:txBody>
                  <a:tcPr marT="36000" marB="36000" marR="36000" marL="72000">
                    <a:lnL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40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WORKSHOP 1</a:t>
                      </a:r>
                      <a:endParaRPr b="1" sz="13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(2 days)</a:t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6B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rgbClr val="073763"/>
                          </a:solidFill>
                        </a:rPr>
                        <a:t>FIELD RESEARCH</a:t>
                      </a:r>
                      <a:br>
                        <a:rPr b="1" lang="en-GB" sz="1300">
                          <a:solidFill>
                            <a:srgbClr val="073763"/>
                          </a:solidFill>
                        </a:rPr>
                      </a:b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(</a:t>
                      </a: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1-2 </a:t>
                      </a:r>
                      <a:r>
                        <a:rPr lang="en-GB" sz="1000">
                          <a:solidFill>
                            <a:srgbClr val="073763"/>
                          </a:solidFill>
                        </a:rPr>
                        <a:t>days)</a:t>
                      </a:r>
                      <a:endParaRPr sz="10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F29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WORKSHOP</a:t>
                      </a:r>
                      <a:r>
                        <a:rPr b="1" lang="en-GB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b="1" lang="en-GB" sz="1300">
                          <a:solidFill>
                            <a:schemeClr val="lt1"/>
                          </a:solidFill>
                        </a:rPr>
                        <a:t>2 </a:t>
                      </a:r>
                      <a:endParaRPr b="1" sz="13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(3 days)</a:t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87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</a:rPr>
                        <a:t>FINALISATION</a:t>
                      </a:r>
                      <a:br>
                        <a:rPr b="1" lang="en-GB" sz="1200">
                          <a:solidFill>
                            <a:schemeClr val="lt1"/>
                          </a:solidFill>
                        </a:rPr>
                      </a:br>
                      <a:r>
                        <a:rPr lang="en-GB" sz="1000">
                          <a:solidFill>
                            <a:schemeClr val="lt1"/>
                          </a:solidFill>
                        </a:rPr>
                        <a:t>(Half day)</a:t>
                      </a:r>
                      <a:endParaRPr sz="8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72000">
                    <a:lnL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FF"/>
                    </a:solidFill>
                  </a:tcPr>
                </a:tc>
              </a:tr>
              <a:tr h="86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/>
                        <a:t>Description</a:t>
                      </a:r>
                      <a:endParaRPr sz="800"/>
                    </a:p>
                  </a:txBody>
                  <a:tcPr marT="36000" marB="36000" marR="36000" marL="72000">
                    <a:lnL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Core team 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analyses</a:t>
                      </a: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 data and plans the budget, timeline, and logistics for the DSB process.</a:t>
                      </a:r>
                      <a:br>
                        <a:rPr lang="en-GB" sz="900">
                          <a:solidFill>
                            <a:schemeClr val="dk1"/>
                          </a:solidFill>
                        </a:rPr>
                      </a:b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800">
                          <a:solidFill>
                            <a:schemeClr val="dk1"/>
                          </a:solidFill>
                        </a:rPr>
                        <a:t>This step is critical for success. It ensures alignment and ownership of the process, and develops a plan. </a:t>
                      </a:r>
                      <a:br>
                        <a:rPr i="1" lang="en-GB" sz="800">
                          <a:solidFill>
                            <a:schemeClr val="dk1"/>
                          </a:solidFill>
                        </a:rPr>
                      </a:br>
                      <a:endParaRPr i="1" sz="8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72000">
                    <a:lnL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Two-day workshop to define focus areas, communities, and barriers to vaccination.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One or two</a:t>
                      </a:r>
                      <a:r>
                        <a:rPr lang="en-GB" sz="900"/>
                        <a:t>-day field trip to collect qualitative data on immunization </a:t>
                      </a:r>
                      <a:r>
                        <a:rPr lang="en-GB" sz="900"/>
                        <a:t>barriers</a:t>
                      </a:r>
                      <a:r>
                        <a:rPr lang="en-GB" sz="900"/>
                        <a:t> and to build empathy. </a:t>
                      </a:r>
                      <a:br>
                        <a:rPr lang="en-GB" sz="900"/>
                      </a:br>
                      <a:endParaRPr sz="900"/>
                    </a:p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800"/>
                        <a:t>If existing behavioural data is sufficient, this step can be skipped.</a:t>
                      </a:r>
                      <a:endParaRPr i="1" sz="800"/>
                    </a:p>
                  </a:txBody>
                  <a:tcPr marT="36000" marB="36000" marR="36000" marL="72000">
                    <a:lnL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Three</a:t>
                      </a:r>
                      <a:r>
                        <a:rPr lang="en-GB" sz="900"/>
                        <a:t>-day workshop to analyse fieldwork, develop solutions, and create an implementation plan.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Finalise and polish the demand strategy for implementation.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/>
                        <a:t>Recommended Participants</a:t>
                      </a:r>
                      <a:endParaRPr sz="800"/>
                    </a:p>
                  </a:txBody>
                  <a:tcPr marT="36000" marB="36000" marR="36000" marL="72000">
                    <a:lnL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</a:rPr>
                        <a:t>Core team (3-5 people)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36000" marB="36000" marR="36000" marL="72000">
                    <a:lnL cap="flat" cmpd="sng" w="19050">
                      <a:solidFill>
                        <a:srgbClr val="D3406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25-30 participants. A mix of community leaders, </a:t>
                      </a:r>
                      <a:r>
                        <a:rPr lang="en-GB" sz="900"/>
                        <a:t>healthcare </a:t>
                      </a:r>
                      <a:r>
                        <a:rPr lang="en-GB" sz="900"/>
                        <a:t>workers</a:t>
                      </a:r>
                      <a:r>
                        <a:rPr lang="en-GB" sz="900"/>
                        <a:t>, local government, UNICEF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2D6B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All workshop participants 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EDF29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All participants. Key decision-makers e.g. Local government (EPI), UNICEF, municipal gov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3087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/>
                        <a:t>Core team and key decision-makers </a:t>
                      </a:r>
                      <a:endParaRPr sz="900"/>
                    </a:p>
                  </a:txBody>
                  <a:tcPr marT="36000" marB="36000" marR="36000" marL="72000">
                    <a:lnL cap="flat" cmpd="sng" w="19050">
                      <a:solidFill>
                        <a:srgbClr val="6666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9" name="Google Shape;129;p16"/>
          <p:cNvSpPr txBox="1"/>
          <p:nvPr/>
        </p:nvSpPr>
        <p:spPr>
          <a:xfrm>
            <a:off x="447875" y="4099100"/>
            <a:ext cx="83364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B7B7B7"/>
                </a:solidFill>
              </a:rPr>
              <a:t>*</a:t>
            </a:r>
            <a:r>
              <a:rPr lang="en-GB" sz="800">
                <a:solidFill>
                  <a:srgbClr val="B7B7B7"/>
                </a:solidFill>
              </a:rPr>
              <a:t>The full time needed for the DSB is around </a:t>
            </a:r>
            <a:r>
              <a:rPr b="1" lang="en-GB" sz="800">
                <a:solidFill>
                  <a:srgbClr val="B7B7B7"/>
                </a:solidFill>
              </a:rPr>
              <a:t>10 to 12 days</a:t>
            </a:r>
            <a:r>
              <a:rPr lang="en-GB" sz="800">
                <a:solidFill>
                  <a:srgbClr val="B7B7B7"/>
                </a:solidFill>
              </a:rPr>
              <a:t>, including workshop facilitation and planning time. The entire process could take up to </a:t>
            </a:r>
            <a:r>
              <a:rPr b="1" lang="en-GB" sz="800">
                <a:solidFill>
                  <a:srgbClr val="B7B7B7"/>
                </a:solidFill>
              </a:rPr>
              <a:t>3 to 6 months</a:t>
            </a:r>
            <a:r>
              <a:rPr lang="en-GB" sz="800">
                <a:solidFill>
                  <a:srgbClr val="B7B7B7"/>
                </a:solidFill>
              </a:rPr>
              <a:t> depending on the availability of decision-makers and partners and time for planning. </a:t>
            </a:r>
            <a:endParaRPr sz="800"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B7B7B7"/>
              </a:solidFill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3822100" y="0"/>
            <a:ext cx="5322000" cy="1211100"/>
          </a:xfrm>
          <a:prstGeom prst="rect">
            <a:avLst/>
          </a:prstGeom>
          <a:solidFill>
            <a:srgbClr val="D3406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00"/>
                </a:solidFill>
              </a:rPr>
              <a:t>INSTRUCTIONS - delete before presenting</a:t>
            </a:r>
            <a:endParaRPr b="1" sz="10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Explain the </a:t>
            </a:r>
            <a:r>
              <a:rPr lang="en-GB" sz="1000">
                <a:solidFill>
                  <a:srgbClr val="FFFF00"/>
                </a:solidFill>
              </a:rPr>
              <a:t>overall DSB process and its key moments. </a:t>
            </a:r>
            <a:endParaRPr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Let participants know the average time it takes to complete the process from start to finish. </a:t>
            </a:r>
            <a:endParaRPr sz="1000">
              <a:solidFill>
                <a:srgbClr val="FFFF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000"/>
              <a:buChar char="●"/>
            </a:pPr>
            <a:r>
              <a:rPr lang="en-GB" sz="1000">
                <a:solidFill>
                  <a:srgbClr val="FFFF00"/>
                </a:solidFill>
              </a:rPr>
              <a:t>Outline how steps can be skipped or more light touch if existing data exists and decisions around priority communities and barriers have been made. </a:t>
            </a:r>
            <a:endParaRPr sz="1000">
              <a:solidFill>
                <a:srgbClr val="FFFF00"/>
              </a:solidFill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title"/>
          </p:nvPr>
        </p:nvSpPr>
        <p:spPr>
          <a:xfrm>
            <a:off x="360000" y="276475"/>
            <a:ext cx="63864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DSB Process</a:t>
            </a:r>
            <a:r>
              <a:rPr lang="en-GB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7" name="Google Shape;137;p17"/>
          <p:cNvSpPr txBox="1"/>
          <p:nvPr>
            <p:ph idx="1" type="subTitle"/>
          </p:nvPr>
        </p:nvSpPr>
        <p:spPr>
          <a:xfrm>
            <a:off x="362575" y="11032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9B1E57"/>
                </a:solidFill>
              </a:rPr>
              <a:t>STEP 1:</a:t>
            </a:r>
            <a:r>
              <a:rPr lang="en-GB" sz="1800">
                <a:solidFill>
                  <a:srgbClr val="9B1E57"/>
                </a:solidFill>
              </a:rPr>
              <a:t> Initial Insights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138" name="Google Shape;138;p17"/>
          <p:cNvSpPr txBox="1"/>
          <p:nvPr>
            <p:ph idx="3" type="body"/>
          </p:nvPr>
        </p:nvSpPr>
        <p:spPr>
          <a:xfrm>
            <a:off x="379450" y="1682925"/>
            <a:ext cx="84045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D34063"/>
                </a:solidFill>
              </a:rPr>
              <a:t>Goal: </a:t>
            </a:r>
            <a:r>
              <a:rPr lang="en-GB" sz="1500">
                <a:solidFill>
                  <a:srgbClr val="D34063"/>
                </a:solidFill>
              </a:rPr>
              <a:t>To plan a well-organised DSB process, and gather data to inform an evidence-based demand strategy and immunization objective. </a:t>
            </a:r>
            <a:endParaRPr b="1" sz="1500">
              <a:solidFill>
                <a:srgbClr val="D340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Key Activities </a:t>
            </a:r>
            <a:endParaRPr b="1" sz="15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Build a strong team with leaders skilled in facilitation and logistics to keep everything on track. (</a:t>
            </a:r>
            <a:r>
              <a:rPr b="1" lang="en-GB" sz="1300">
                <a:solidFill>
                  <a:schemeClr val="dk1"/>
                </a:solidFill>
              </a:rPr>
              <a:t>Module A)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Review data before the workshops to avoid repeating work and ensure your strategy is based on evidence. (</a:t>
            </a:r>
            <a:r>
              <a:rPr b="1" lang="en-GB" sz="1300">
                <a:solidFill>
                  <a:schemeClr val="dk1"/>
                </a:solidFill>
              </a:rPr>
              <a:t>Module B) 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Invite the right people to strengthen your strategy with their input, approval, and support. (</a:t>
            </a:r>
            <a:r>
              <a:rPr b="1" lang="en-GB" sz="1300">
                <a:solidFill>
                  <a:schemeClr val="dk1"/>
                </a:solidFill>
              </a:rPr>
              <a:t>Module C)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Budget for key costs like venues and stipends. Plan for future funding to avoid gaps during implementation. (</a:t>
            </a:r>
            <a:r>
              <a:rPr b="1" lang="en-GB" sz="1300">
                <a:solidFill>
                  <a:schemeClr val="dk1"/>
                </a:solidFill>
              </a:rPr>
              <a:t>Module D)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Plan for workshops with 20+ people. Book venues, send reminders, and handle details to ensure a smooth event. (</a:t>
            </a:r>
            <a:r>
              <a:rPr b="1" lang="en-GB" sz="1300">
                <a:solidFill>
                  <a:schemeClr val="dk1"/>
                </a:solidFill>
              </a:rPr>
              <a:t>Module E)</a:t>
            </a:r>
            <a:endParaRPr sz="1700"/>
          </a:p>
        </p:txBody>
      </p:sp>
      <p:sp>
        <p:nvSpPr>
          <p:cNvPr id="139" name="Google Shape;139;p17"/>
          <p:cNvSpPr txBox="1"/>
          <p:nvPr/>
        </p:nvSpPr>
        <p:spPr>
          <a:xfrm>
            <a:off x="4119100" y="0"/>
            <a:ext cx="5025000" cy="1530600"/>
          </a:xfrm>
          <a:prstGeom prst="rect">
            <a:avLst/>
          </a:prstGeom>
          <a:solidFill>
            <a:srgbClr val="D3406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FFFF00"/>
                </a:solidFill>
              </a:rPr>
              <a:t>INSTRUCTIONS - Delete before presenting </a:t>
            </a:r>
            <a:endParaRPr b="1" sz="1100">
              <a:solidFill>
                <a:srgbClr val="FFFF00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Char char="●"/>
            </a:pPr>
            <a:r>
              <a:rPr lang="en-GB" sz="1100">
                <a:solidFill>
                  <a:srgbClr val="FFFF00"/>
                </a:solidFill>
              </a:rPr>
              <a:t>In the next 5 slides, provide some context for each of the key moments or steps in the DSB: </a:t>
            </a:r>
            <a:endParaRPr sz="1100">
              <a:solidFill>
                <a:srgbClr val="FFFF00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Char char="○"/>
            </a:pPr>
            <a:r>
              <a:rPr lang="en-GB" sz="1100">
                <a:solidFill>
                  <a:srgbClr val="FFFF00"/>
                </a:solidFill>
              </a:rPr>
              <a:t>Objective </a:t>
            </a:r>
            <a:endParaRPr sz="1100">
              <a:solidFill>
                <a:srgbClr val="FFFF00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Char char="○"/>
            </a:pPr>
            <a:r>
              <a:rPr lang="en-GB" sz="1100">
                <a:solidFill>
                  <a:srgbClr val="FFFF00"/>
                </a:solidFill>
              </a:rPr>
              <a:t>Modules and activities </a:t>
            </a:r>
            <a:endParaRPr sz="1100">
              <a:solidFill>
                <a:srgbClr val="FFFF00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Char char="○"/>
            </a:pPr>
            <a:r>
              <a:rPr lang="en-GB" sz="1100">
                <a:solidFill>
                  <a:srgbClr val="FFFF00"/>
                </a:solidFill>
              </a:rPr>
              <a:t>Duration </a:t>
            </a:r>
            <a:endParaRPr sz="1100">
              <a:solidFill>
                <a:srgbClr val="FFFF00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Char char="●"/>
            </a:pPr>
            <a:r>
              <a:rPr lang="en-GB" sz="1100">
                <a:solidFill>
                  <a:srgbClr val="FFFF00"/>
                </a:solidFill>
              </a:rPr>
              <a:t>On the final slide, briefly explain the </a:t>
            </a:r>
            <a:r>
              <a:rPr lang="en-GB" sz="1100">
                <a:solidFill>
                  <a:srgbClr val="FFFF00"/>
                </a:solidFill>
              </a:rPr>
              <a:t>tools</a:t>
            </a:r>
            <a:r>
              <a:rPr lang="en-GB" sz="1100">
                <a:solidFill>
                  <a:srgbClr val="FFFF00"/>
                </a:solidFill>
              </a:rPr>
              <a:t> in the kit. </a:t>
            </a:r>
            <a:endParaRPr sz="1100">
              <a:solidFill>
                <a:srgbClr val="FFFF00"/>
              </a:solidFill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>
            <p:ph type="title"/>
          </p:nvPr>
        </p:nvSpPr>
        <p:spPr>
          <a:xfrm>
            <a:off x="360000" y="276475"/>
            <a:ext cx="63864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DSB Process</a:t>
            </a:r>
            <a:r>
              <a:rPr lang="en-GB" sz="2400">
                <a:solidFill>
                  <a:schemeClr val="dk1"/>
                </a:solidFill>
              </a:rPr>
              <a:t> </a:t>
            </a:r>
            <a:endParaRPr sz="2400"/>
          </a:p>
        </p:txBody>
      </p:sp>
      <p:sp>
        <p:nvSpPr>
          <p:cNvPr id="146" name="Google Shape;146;p18"/>
          <p:cNvSpPr txBox="1"/>
          <p:nvPr>
            <p:ph idx="1" type="subTitle"/>
          </p:nvPr>
        </p:nvSpPr>
        <p:spPr>
          <a:xfrm>
            <a:off x="362575" y="11032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9B1E57"/>
                </a:solidFill>
              </a:rPr>
              <a:t>STEP 2: </a:t>
            </a:r>
            <a:r>
              <a:rPr lang="en-GB" sz="1800">
                <a:solidFill>
                  <a:srgbClr val="9B1E57"/>
                </a:solidFill>
              </a:rPr>
              <a:t>Workshop 1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147" name="Google Shape;147;p18"/>
          <p:cNvSpPr txBox="1"/>
          <p:nvPr>
            <p:ph idx="3" type="body"/>
          </p:nvPr>
        </p:nvSpPr>
        <p:spPr>
          <a:xfrm>
            <a:off x="379450" y="1530525"/>
            <a:ext cx="78834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D34063"/>
                </a:solidFill>
              </a:rPr>
              <a:t>Workshop 1 is </a:t>
            </a:r>
            <a:r>
              <a:rPr lang="en-GB" sz="1500">
                <a:solidFill>
                  <a:srgbClr val="D34063"/>
                </a:solidFill>
              </a:rPr>
              <a:t>an opportunity</a:t>
            </a:r>
            <a:r>
              <a:rPr lang="en-GB" sz="1500">
                <a:solidFill>
                  <a:srgbClr val="D34063"/>
                </a:solidFill>
              </a:rPr>
              <a:t> to agree on the key problems we want to solve and to ask ourselves: what do we know, and what do we think we know? Together, we</a:t>
            </a:r>
            <a:r>
              <a:rPr lang="en-GB" sz="1500">
                <a:solidFill>
                  <a:srgbClr val="D34063"/>
                </a:solidFill>
              </a:rPr>
              <a:t>’</a:t>
            </a:r>
            <a:r>
              <a:rPr lang="en-GB" sz="1500">
                <a:solidFill>
                  <a:srgbClr val="D34063"/>
                </a:solidFill>
              </a:rPr>
              <a:t>ll</a:t>
            </a:r>
            <a:r>
              <a:rPr lang="en-GB" sz="1500">
                <a:solidFill>
                  <a:srgbClr val="D34063"/>
                </a:solidFill>
              </a:rPr>
              <a:t> go through an active discovery of who is most at risk of not being vaccinated, and why.</a:t>
            </a:r>
            <a:endParaRPr sz="1500">
              <a:solidFill>
                <a:srgbClr val="D340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</a:rPr>
              <a:t>Key Activities </a:t>
            </a:r>
            <a:endParaRPr b="1" sz="15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rgbClr val="282828"/>
                </a:solidFill>
              </a:rPr>
              <a:t>Validate your data from Initial Insights, and confirm your priority areas, communities, and immunization programme objective that your strategy will focus on. (</a:t>
            </a:r>
            <a:r>
              <a:rPr b="1" lang="en-GB" sz="1400">
                <a:solidFill>
                  <a:srgbClr val="282828"/>
                </a:solidFill>
              </a:rPr>
              <a:t>Module A)</a:t>
            </a:r>
            <a:endParaRPr b="1" sz="1400">
              <a:solidFill>
                <a:srgbClr val="282828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rgbClr val="282828"/>
                </a:solidFill>
              </a:rPr>
              <a:t>Understand your priority communities through a “persona” activity. (</a:t>
            </a:r>
            <a:r>
              <a:rPr b="1" lang="en-GB" sz="1400">
                <a:solidFill>
                  <a:srgbClr val="282828"/>
                </a:solidFill>
              </a:rPr>
              <a:t>Module B)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rgbClr val="282828"/>
                </a:solidFill>
              </a:rPr>
              <a:t>Map barriers to vaccination through the perspective of caregivers and service providers, and prioritise barriers. (</a:t>
            </a:r>
            <a:r>
              <a:rPr b="1" lang="en-GB" sz="1400">
                <a:solidFill>
                  <a:srgbClr val="282828"/>
                </a:solidFill>
              </a:rPr>
              <a:t>Module C)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rgbClr val="282828"/>
                </a:solidFill>
              </a:rPr>
              <a:t>Identify gender-related barriers to vaccination. (</a:t>
            </a:r>
            <a:r>
              <a:rPr b="1" lang="en-GB" sz="1400">
                <a:solidFill>
                  <a:srgbClr val="282828"/>
                </a:solidFill>
              </a:rPr>
              <a:t>Module D)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rgbClr val="282828"/>
                </a:solidFill>
              </a:rPr>
              <a:t>Make a plan to visit the field to validate assumptions and collect data. (</a:t>
            </a:r>
            <a:r>
              <a:rPr b="1" lang="en-GB" sz="1400">
                <a:solidFill>
                  <a:srgbClr val="282828"/>
                </a:solidFill>
              </a:rPr>
              <a:t>Module E)</a:t>
            </a:r>
            <a:endParaRPr sz="1700"/>
          </a:p>
        </p:txBody>
      </p:sp>
      <p:sp>
        <p:nvSpPr>
          <p:cNvPr id="148" name="Google Shape;148;p18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360000" y="276475"/>
            <a:ext cx="63864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DSB Process</a:t>
            </a:r>
            <a:r>
              <a:rPr lang="en-GB" sz="2400">
                <a:solidFill>
                  <a:schemeClr val="dk1"/>
                </a:solidFill>
              </a:rPr>
              <a:t>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"/>
          <p:cNvSpPr txBox="1"/>
          <p:nvPr>
            <p:ph idx="1" type="subTitle"/>
          </p:nvPr>
        </p:nvSpPr>
        <p:spPr>
          <a:xfrm>
            <a:off x="362575" y="11032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9B1E57"/>
                </a:solidFill>
              </a:rPr>
              <a:t>STEP 3</a:t>
            </a:r>
            <a:r>
              <a:rPr lang="en-GB" sz="1800">
                <a:solidFill>
                  <a:srgbClr val="9B1E57"/>
                </a:solidFill>
              </a:rPr>
              <a:t>: Field Insights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155" name="Google Shape;155;p19"/>
          <p:cNvSpPr txBox="1"/>
          <p:nvPr>
            <p:ph idx="3" type="body"/>
          </p:nvPr>
        </p:nvSpPr>
        <p:spPr>
          <a:xfrm>
            <a:off x="379450" y="1530525"/>
            <a:ext cx="76842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D34063"/>
                </a:solidFill>
              </a:rPr>
              <a:t>You’ll </a:t>
            </a:r>
            <a:r>
              <a:rPr lang="en-GB" sz="1500">
                <a:solidFill>
                  <a:srgbClr val="D34063"/>
                </a:solidFill>
              </a:rPr>
              <a:t>be </a:t>
            </a:r>
            <a:r>
              <a:rPr lang="en-GB" sz="1500">
                <a:solidFill>
                  <a:srgbClr val="D34063"/>
                </a:solidFill>
              </a:rPr>
              <a:t>divided</a:t>
            </a:r>
            <a:r>
              <a:rPr lang="en-GB" sz="1500">
                <a:solidFill>
                  <a:srgbClr val="D34063"/>
                </a:solidFill>
              </a:rPr>
              <a:t> into s</a:t>
            </a:r>
            <a:r>
              <a:rPr lang="en-GB" sz="1500">
                <a:solidFill>
                  <a:srgbClr val="D34063"/>
                </a:solidFill>
              </a:rPr>
              <a:t>mall teams to go into the field and collect insights from the people you’re trying to support. </a:t>
            </a:r>
            <a:endParaRPr sz="1500">
              <a:solidFill>
                <a:srgbClr val="D340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</a:rPr>
              <a:t>Key Activities </a:t>
            </a:r>
            <a:endParaRPr b="1" sz="15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Finalise logistics for the field visit, including transport, accommodations, and participant incentives.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Confirm priority communities, participants, and interview locations.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Provide safety guidelines and consent protocols for interviews and recordings.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Equip field teams with essential materials and tools.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Set up communication channels for updates and support.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Monitor field teams and assist with data collection and challenges.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Review and organise data to prepare for analysis in Workshop 2.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360000" y="276475"/>
            <a:ext cx="63864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DSB Process</a:t>
            </a:r>
            <a:r>
              <a:rPr lang="en-GB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 txBox="1"/>
          <p:nvPr>
            <p:ph idx="1" type="subTitle"/>
          </p:nvPr>
        </p:nvSpPr>
        <p:spPr>
          <a:xfrm>
            <a:off x="362575" y="11032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9B1E57"/>
                </a:solidFill>
              </a:rPr>
              <a:t>STEP 4: </a:t>
            </a:r>
            <a:r>
              <a:rPr lang="en-GB" sz="1800">
                <a:solidFill>
                  <a:srgbClr val="9B1E57"/>
                </a:solidFill>
              </a:rPr>
              <a:t>Workshop 2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163" name="Google Shape;163;p20"/>
          <p:cNvSpPr txBox="1"/>
          <p:nvPr>
            <p:ph idx="3" type="body"/>
          </p:nvPr>
        </p:nvSpPr>
        <p:spPr>
          <a:xfrm>
            <a:off x="379450" y="1530525"/>
            <a:ext cx="76620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D34063"/>
                </a:solidFill>
              </a:rPr>
              <a:t>Now that you’ve collected new insights from the field, reconvene </a:t>
            </a:r>
            <a:r>
              <a:rPr lang="en-GB" sz="1500">
                <a:solidFill>
                  <a:srgbClr val="D34063"/>
                </a:solidFill>
              </a:rPr>
              <a:t>to share the collected data in person, and come up with solutions to solve identified barriers. Then, together, finalise the Demand Strategy. </a:t>
            </a:r>
            <a:endParaRPr sz="1500">
              <a:solidFill>
                <a:srgbClr val="D340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</a:rPr>
              <a:t>Key Activities </a:t>
            </a:r>
            <a:endParaRPr b="1" sz="15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Participants review data from the field, analyse insights, and validate barriers. </a:t>
            </a:r>
            <a:r>
              <a:rPr b="1" lang="en-GB" sz="1400">
                <a:solidFill>
                  <a:schemeClr val="dk1"/>
                </a:solidFill>
              </a:rPr>
              <a:t>(Module A)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Teams share their barriers, get feedback, and update the </a:t>
            </a:r>
            <a:r>
              <a:rPr lang="en-GB" sz="1400">
                <a:solidFill>
                  <a:schemeClr val="dk1"/>
                </a:solidFill>
              </a:rPr>
              <a:t>demand strategy</a:t>
            </a:r>
            <a:r>
              <a:rPr lang="en-GB" sz="1400">
                <a:solidFill>
                  <a:schemeClr val="dk1"/>
                </a:solidFill>
              </a:rPr>
              <a:t>. </a:t>
            </a:r>
            <a:r>
              <a:rPr b="1" lang="en-GB" sz="1400">
                <a:solidFill>
                  <a:schemeClr val="dk1"/>
                </a:solidFill>
              </a:rPr>
              <a:t>(Module B)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Participants brainstorm, refine, and prioritise solutions to address the key barriers. </a:t>
            </a:r>
            <a:r>
              <a:rPr b="1" lang="en-GB" sz="1400">
                <a:solidFill>
                  <a:schemeClr val="dk1"/>
                </a:solidFill>
              </a:rPr>
              <a:t>(Module C)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AutoNum type="arabicPeriod"/>
            </a:pPr>
            <a:r>
              <a:rPr lang="en-GB" sz="1400">
                <a:solidFill>
                  <a:schemeClr val="dk1"/>
                </a:solidFill>
              </a:rPr>
              <a:t>Teams make the strategy actionable by developing a timeline, identifying indicators, creating a budget, and assigning roles. (</a:t>
            </a:r>
            <a:r>
              <a:rPr b="1" lang="en-GB" sz="1400">
                <a:solidFill>
                  <a:schemeClr val="dk1"/>
                </a:solidFill>
              </a:rPr>
              <a:t>Module D)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64" name="Google Shape;164;p20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360000" y="428875"/>
            <a:ext cx="63864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500">
                <a:solidFill>
                  <a:schemeClr val="dk1"/>
                </a:solidFill>
              </a:rPr>
              <a:t>DSB Process</a:t>
            </a:r>
            <a:r>
              <a:rPr lang="en-GB" sz="2500">
                <a:solidFill>
                  <a:schemeClr val="dk1"/>
                </a:solidFill>
              </a:rPr>
              <a:t>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170" name="Google Shape;170;p21"/>
          <p:cNvSpPr txBox="1"/>
          <p:nvPr>
            <p:ph idx="1" type="subTitle"/>
          </p:nvPr>
        </p:nvSpPr>
        <p:spPr>
          <a:xfrm>
            <a:off x="362575" y="11032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9B1E57"/>
                </a:solidFill>
              </a:rPr>
              <a:t>STEP 5: </a:t>
            </a:r>
            <a:r>
              <a:rPr lang="en-GB" sz="1800">
                <a:solidFill>
                  <a:srgbClr val="9B1E57"/>
                </a:solidFill>
              </a:rPr>
              <a:t>Closing &amp; Post</a:t>
            </a:r>
            <a:r>
              <a:rPr lang="en-GB" sz="1800">
                <a:solidFill>
                  <a:srgbClr val="9B1E57"/>
                </a:solidFill>
              </a:rPr>
              <a:t>-</a:t>
            </a:r>
            <a:r>
              <a:rPr lang="en-GB" sz="1800">
                <a:solidFill>
                  <a:srgbClr val="9B1E57"/>
                </a:solidFill>
              </a:rPr>
              <a:t>Workshop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171" name="Google Shape;171;p21"/>
          <p:cNvSpPr txBox="1"/>
          <p:nvPr>
            <p:ph idx="3" type="body"/>
          </p:nvPr>
        </p:nvSpPr>
        <p:spPr>
          <a:xfrm>
            <a:off x="379450" y="1530525"/>
            <a:ext cx="7297200" cy="29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D34063"/>
                </a:solidFill>
              </a:rPr>
              <a:t>With the finalised demand strategy in hand, this step lets the core team put the finishing touches on the demand strategy and get it ready for implementation! </a:t>
            </a:r>
            <a:endParaRPr sz="1500">
              <a:solidFill>
                <a:srgbClr val="D340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</a:rPr>
              <a:t>Key Activities 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GB" sz="1500">
                <a:solidFill>
                  <a:schemeClr val="dk1"/>
                </a:solidFill>
              </a:rPr>
              <a:t>Streamline the strategy, clean up content, </a:t>
            </a:r>
            <a:r>
              <a:rPr lang="en-GB" sz="1500">
                <a:solidFill>
                  <a:schemeClr val="dk1"/>
                </a:solidFill>
              </a:rPr>
              <a:t>and</a:t>
            </a:r>
            <a:r>
              <a:rPr lang="en-GB" sz="1500">
                <a:solidFill>
                  <a:schemeClr val="dk1"/>
                </a:solidFill>
              </a:rPr>
              <a:t> fill in any gaps</a:t>
            </a:r>
            <a:r>
              <a:rPr lang="en-GB" sz="1500">
                <a:solidFill>
                  <a:schemeClr val="dk1"/>
                </a:solidFill>
              </a:rPr>
              <a:t>—</a:t>
            </a:r>
            <a:r>
              <a:rPr lang="en-GB" sz="1500">
                <a:solidFill>
                  <a:schemeClr val="dk1"/>
                </a:solidFill>
              </a:rPr>
              <a:t>ensuring it’s complete and ready to move forward towards implementation. </a:t>
            </a:r>
            <a:r>
              <a:rPr b="1" lang="en-GB" sz="1500">
                <a:solidFill>
                  <a:schemeClr val="dk1"/>
                </a:solidFill>
              </a:rPr>
              <a:t>(Module A)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GB" sz="1500">
                <a:solidFill>
                  <a:schemeClr val="dk1"/>
                </a:solidFill>
              </a:rPr>
              <a:t>Convene the key decision-makers to review the strategy, define next steps, and clarify everyone’s roles in bringing it to life. </a:t>
            </a:r>
            <a:r>
              <a:rPr b="1" lang="en-GB" sz="1500">
                <a:solidFill>
                  <a:schemeClr val="dk1"/>
                </a:solidFill>
              </a:rPr>
              <a:t>(Module B)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72" name="Google Shape;172;p21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  <p:sp>
        <p:nvSpPr>
          <p:cNvPr id="173" name="Google Shape;173;p21"/>
          <p:cNvSpPr txBox="1"/>
          <p:nvPr/>
        </p:nvSpPr>
        <p:spPr>
          <a:xfrm>
            <a:off x="0" y="0"/>
            <a:ext cx="9144000" cy="369300"/>
          </a:xfrm>
          <a:prstGeom prst="rect">
            <a:avLst/>
          </a:prstGeom>
          <a:solidFill>
            <a:srgbClr val="68003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36000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EF92AF"/>
                </a:solidFill>
              </a:rPr>
              <a:t>This step is for the </a:t>
            </a:r>
            <a:r>
              <a:rPr b="1" lang="en-GB" sz="1200">
                <a:solidFill>
                  <a:srgbClr val="EF92AF"/>
                </a:solidFill>
              </a:rPr>
              <a:t>core DSB team</a:t>
            </a:r>
            <a:r>
              <a:rPr lang="en-GB" sz="1200">
                <a:solidFill>
                  <a:srgbClr val="EF92AF"/>
                </a:solidFill>
              </a:rPr>
              <a:t> </a:t>
            </a:r>
            <a:r>
              <a:rPr b="1" lang="en-GB" sz="1200">
                <a:solidFill>
                  <a:srgbClr val="EF92AF"/>
                </a:solidFill>
              </a:rPr>
              <a:t>+</a:t>
            </a:r>
            <a:r>
              <a:rPr lang="en-GB" sz="1200">
                <a:solidFill>
                  <a:srgbClr val="EF92AF"/>
                </a:solidFill>
              </a:rPr>
              <a:t> </a:t>
            </a:r>
            <a:r>
              <a:rPr b="1" lang="en-GB" sz="1200">
                <a:solidFill>
                  <a:srgbClr val="EF92AF"/>
                </a:solidFill>
              </a:rPr>
              <a:t>key decision-makers</a:t>
            </a:r>
            <a:endParaRPr b="1" sz="1200">
              <a:solidFill>
                <a:srgbClr val="EF92A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3034075" y="-10700"/>
            <a:ext cx="6110100" cy="5143500"/>
          </a:xfrm>
          <a:prstGeom prst="rect">
            <a:avLst/>
          </a:prstGeom>
          <a:solidFill>
            <a:srgbClr val="6800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360000" y="276475"/>
            <a:ext cx="21933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The Toolkit </a:t>
            </a:r>
            <a:endParaRPr sz="2400"/>
          </a:p>
        </p:txBody>
      </p:sp>
      <p:sp>
        <p:nvSpPr>
          <p:cNvPr id="180" name="Google Shape;180;p22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WHAT IS THE DSB?</a:t>
            </a:r>
            <a:endParaRPr sz="1100"/>
          </a:p>
        </p:txBody>
      </p:sp>
      <p:sp>
        <p:nvSpPr>
          <p:cNvPr id="181" name="Google Shape;181;p22"/>
          <p:cNvSpPr txBox="1"/>
          <p:nvPr>
            <p:ph idx="1" type="subTitle"/>
          </p:nvPr>
        </p:nvSpPr>
        <p:spPr>
          <a:xfrm>
            <a:off x="362575" y="1255675"/>
            <a:ext cx="2393400" cy="24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B1E57"/>
                </a:solidFill>
              </a:rPr>
              <a:t>The DSB includes many </a:t>
            </a:r>
            <a:r>
              <a:rPr lang="en-GB" sz="1800">
                <a:solidFill>
                  <a:srgbClr val="9B1E57"/>
                </a:solidFill>
              </a:rPr>
              <a:t>rigorous</a:t>
            </a:r>
            <a:r>
              <a:rPr lang="en-GB" sz="1800">
                <a:solidFill>
                  <a:srgbClr val="9B1E57"/>
                </a:solidFill>
              </a:rPr>
              <a:t> and fun tools to help research, ideate and generate an </a:t>
            </a:r>
            <a:r>
              <a:rPr lang="en-GB" sz="1800">
                <a:solidFill>
                  <a:srgbClr val="9B1E57"/>
                </a:solidFill>
              </a:rPr>
              <a:t>effective</a:t>
            </a:r>
            <a:r>
              <a:rPr lang="en-GB" sz="1800">
                <a:solidFill>
                  <a:srgbClr val="9B1E57"/>
                </a:solidFill>
              </a:rPr>
              <a:t> immunization strategy–all organized in a step-by-step process.</a:t>
            </a:r>
            <a:endParaRPr sz="1800">
              <a:solidFill>
                <a:srgbClr val="9B1E57"/>
              </a:solidFill>
            </a:endParaRPr>
          </a:p>
        </p:txBody>
      </p:sp>
      <p:pic>
        <p:nvPicPr>
          <p:cNvPr id="182" name="Google Shape;182;p22" title="dsb-sample-tool-preview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4431" y="214750"/>
            <a:ext cx="6139570" cy="491165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 txBox="1"/>
          <p:nvPr/>
        </p:nvSpPr>
        <p:spPr>
          <a:xfrm>
            <a:off x="3407323" y="214750"/>
            <a:ext cx="182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ONLINE FACILITATOR’S GUIDE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5203294" y="214750"/>
            <a:ext cx="182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FILLABLE STRATEGY TEMPLATE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3407318" y="1726025"/>
            <a:ext cx="126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PRESENTATIONS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5203293" y="1726025"/>
            <a:ext cx="16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HEADER</a:t>
            </a:r>
            <a:r>
              <a:rPr b="1" lang="en-GB" sz="800">
                <a:solidFill>
                  <a:schemeClr val="lt1"/>
                </a:solidFill>
              </a:rPr>
              <a:t> POSTERS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3407325" y="3291914"/>
            <a:ext cx="16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WORKSHEETS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7123481" y="1726025"/>
            <a:ext cx="16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SUMMARY</a:t>
            </a:r>
            <a:r>
              <a:rPr b="1" lang="en-GB" sz="800">
                <a:solidFill>
                  <a:schemeClr val="lt1"/>
                </a:solidFill>
              </a:rPr>
              <a:t> POSTERS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7123469" y="214750"/>
            <a:ext cx="182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TEMPLATES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6094063" y="3291914"/>
            <a:ext cx="16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</a:rPr>
              <a:t>PROMPT CARDS</a:t>
            </a:r>
            <a:endParaRPr b="1" sz="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>
            <p:ph type="title"/>
          </p:nvPr>
        </p:nvSpPr>
        <p:spPr>
          <a:xfrm>
            <a:off x="370025" y="360000"/>
            <a:ext cx="7085700" cy="9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/>
              <a:t>How does this process </a:t>
            </a:r>
            <a:br>
              <a:rPr lang="en-GB" sz="4400"/>
            </a:br>
            <a:r>
              <a:rPr lang="en-GB" sz="4400"/>
              <a:t>fit in with an existing </a:t>
            </a:r>
            <a:br>
              <a:rPr lang="en-GB" sz="4400"/>
            </a:br>
            <a:r>
              <a:rPr lang="en-GB" sz="4400">
                <a:solidFill>
                  <a:srgbClr val="EF92AF"/>
                </a:solidFill>
              </a:rPr>
              <a:t>HCD solution </a:t>
            </a:r>
            <a:endParaRPr sz="4400">
              <a:solidFill>
                <a:srgbClr val="EF92AF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EF92AF"/>
                </a:solidFill>
              </a:rPr>
              <a:t>or ideation</a:t>
            </a:r>
            <a:r>
              <a:rPr lang="en-GB" sz="4400">
                <a:solidFill>
                  <a:schemeClr val="accent1"/>
                </a:solidFill>
              </a:rPr>
              <a:t> </a:t>
            </a:r>
            <a:br>
              <a:rPr lang="en-GB" sz="4400">
                <a:solidFill>
                  <a:schemeClr val="accent1"/>
                </a:solidFill>
              </a:rPr>
            </a:br>
            <a:r>
              <a:rPr lang="en-GB" sz="4400"/>
              <a:t>process</a:t>
            </a:r>
            <a:r>
              <a:rPr lang="en-GB" sz="4400"/>
              <a:t>?</a:t>
            </a:r>
            <a:endParaRPr sz="4400"/>
          </a:p>
        </p:txBody>
      </p:sp>
      <p:sp>
        <p:nvSpPr>
          <p:cNvPr id="196" name="Google Shape;196;p23"/>
          <p:cNvSpPr txBox="1"/>
          <p:nvPr/>
        </p:nvSpPr>
        <p:spPr>
          <a:xfrm>
            <a:off x="387400" y="3503100"/>
            <a:ext cx="4965600" cy="128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80034"/>
                </a:solidFill>
              </a:rPr>
              <a:t>INSTRUCTIONS - delete before presenting</a:t>
            </a:r>
            <a:endParaRPr b="1" sz="1200">
              <a:solidFill>
                <a:srgbClr val="68003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Optional slide - if there is existing HCD work, you can use these slides to show the additional value the DSB can provide to work alongside existing HCD work.</a:t>
            </a:r>
            <a:endParaRPr sz="1200">
              <a:solidFill>
                <a:srgbClr val="680034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345700" y="131400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80034"/>
                </a:solidFill>
              </a:rPr>
              <a:t>A HCD solutioning process and the DSB have different strengths and focus</a:t>
            </a:r>
            <a:endParaRPr>
              <a:solidFill>
                <a:srgbClr val="680034"/>
              </a:solidFill>
            </a:endParaRPr>
          </a:p>
        </p:txBody>
      </p:sp>
      <p:sp>
        <p:nvSpPr>
          <p:cNvPr id="202" name="Google Shape;202;p24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D34063"/>
                </a:solidFill>
              </a:rPr>
              <a:t>Human Centred </a:t>
            </a:r>
            <a:r>
              <a:rPr lang="en-GB" sz="1800">
                <a:solidFill>
                  <a:srgbClr val="D34063"/>
                </a:solidFill>
              </a:rPr>
              <a:t>Design</a:t>
            </a:r>
            <a:r>
              <a:rPr lang="en-GB" sz="1800">
                <a:solidFill>
                  <a:srgbClr val="D34063"/>
                </a:solidFill>
              </a:rPr>
              <a:t>:</a:t>
            </a:r>
            <a:endParaRPr sz="1800">
              <a:solidFill>
                <a:srgbClr val="D34063"/>
              </a:solidFill>
            </a:endParaRPr>
          </a:p>
        </p:txBody>
      </p:sp>
      <p:sp>
        <p:nvSpPr>
          <p:cNvPr id="203" name="Google Shape;203;p24"/>
          <p:cNvSpPr txBox="1"/>
          <p:nvPr>
            <p:ph idx="2" type="subTitle"/>
          </p:nvPr>
        </p:nvSpPr>
        <p:spPr>
          <a:xfrm>
            <a:off x="4681350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B1E57"/>
                </a:solidFill>
              </a:rPr>
              <a:t>The DSB: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204" name="Google Shape;204;p24"/>
          <p:cNvSpPr txBox="1"/>
          <p:nvPr>
            <p:ph idx="3" type="body"/>
          </p:nvPr>
        </p:nvSpPr>
        <p:spPr>
          <a:xfrm>
            <a:off x="379450" y="1682925"/>
            <a:ext cx="39921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Rapidly ideates with communities and partners to co-create local solutions to specific challenges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Can often focus on activity level interventions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Can focus on innovation, yet be disconnected from a system or an owner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Builds on existing knowledge and on </a:t>
            </a:r>
            <a:r>
              <a:rPr lang="en-GB" sz="1300">
                <a:solidFill>
                  <a:schemeClr val="dk1"/>
                </a:solidFill>
              </a:rPr>
              <a:t>rapidly collected</a:t>
            </a:r>
            <a:r>
              <a:rPr lang="en-GB" sz="1300"/>
              <a:t> research to identify barriers and challenges</a:t>
            </a:r>
            <a:endParaRPr sz="1300"/>
          </a:p>
        </p:txBody>
      </p:sp>
      <p:sp>
        <p:nvSpPr>
          <p:cNvPr id="205" name="Google Shape;205;p24"/>
          <p:cNvSpPr txBox="1"/>
          <p:nvPr>
            <p:ph idx="4" type="body"/>
          </p:nvPr>
        </p:nvSpPr>
        <p:spPr>
          <a:xfrm>
            <a:off x="4681350" y="1682925"/>
            <a:ext cx="41013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Develops a high-level plan for operationalisation of solutions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Addresses feasibility, funding</a:t>
            </a:r>
            <a:r>
              <a:rPr lang="en-GB" sz="1300">
                <a:solidFill>
                  <a:schemeClr val="dk1"/>
                </a:solidFill>
              </a:rPr>
              <a:t>,</a:t>
            </a:r>
            <a:r>
              <a:rPr lang="en-GB" sz="1300">
                <a:solidFill>
                  <a:schemeClr val="dk1"/>
                </a:solidFill>
              </a:rPr>
              <a:t> and decision-makers</a:t>
            </a:r>
            <a:r>
              <a:rPr lang="en-GB" sz="1300">
                <a:solidFill>
                  <a:schemeClr val="dk1"/>
                </a:solidFill>
              </a:rPr>
              <a:t>’</a:t>
            </a:r>
            <a:r>
              <a:rPr lang="en-GB" sz="1300">
                <a:solidFill>
                  <a:schemeClr val="dk1"/>
                </a:solidFill>
              </a:rPr>
              <a:t> buy-in to solutions 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Connects to an owner that can coordinate and drive the process, and monitor impact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Emphasises localisation throughout the process to identify</a:t>
            </a:r>
            <a:r>
              <a:rPr lang="en-GB" sz="1300">
                <a:solidFill>
                  <a:schemeClr val="dk1"/>
                </a:solidFill>
              </a:rPr>
              <a:t> </a:t>
            </a:r>
            <a:r>
              <a:rPr b="1" lang="en-GB" sz="1300">
                <a:solidFill>
                  <a:schemeClr val="dk1"/>
                </a:solidFill>
              </a:rPr>
              <a:t>where </a:t>
            </a:r>
            <a:r>
              <a:rPr lang="en-GB" sz="1300">
                <a:solidFill>
                  <a:schemeClr val="dk1"/>
                </a:solidFill>
              </a:rPr>
              <a:t>and </a:t>
            </a:r>
            <a:r>
              <a:rPr b="1" lang="en-GB" sz="1300">
                <a:solidFill>
                  <a:schemeClr val="dk1"/>
                </a:solidFill>
              </a:rPr>
              <a:t>for whom</a:t>
            </a:r>
            <a:r>
              <a:rPr lang="en-GB" sz="1300">
                <a:solidFill>
                  <a:schemeClr val="dk1"/>
                </a:solidFill>
              </a:rPr>
              <a:t> demand generation will deliver the most impact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06" name="Google Shape;206;p24"/>
          <p:cNvSpPr txBox="1"/>
          <p:nvPr/>
        </p:nvSpPr>
        <p:spPr>
          <a:xfrm>
            <a:off x="497425" y="4157125"/>
            <a:ext cx="82851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/>
              <a:t>The DSB works alongside existing HCD projects, incorporating HCD research and solutions into the DSB process to build on, rather than replace, existing work. </a:t>
            </a:r>
            <a:endParaRPr i="1" sz="1200"/>
          </a:p>
        </p:txBody>
      </p:sp>
      <p:sp>
        <p:nvSpPr>
          <p:cNvPr id="207" name="Google Shape;207;p24"/>
          <p:cNvSpPr txBox="1"/>
          <p:nvPr/>
        </p:nvSpPr>
        <p:spPr>
          <a:xfrm>
            <a:off x="464550" y="4783500"/>
            <a:ext cx="5010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HOW DOES THE DSB FIT WITH OTHER TOOLS?</a:t>
            </a:r>
            <a:endParaRPr sz="1100"/>
          </a:p>
        </p:txBody>
      </p:sp>
      <p:cxnSp>
        <p:nvCxnSpPr>
          <p:cNvPr id="208" name="Google Shape;208;p24"/>
          <p:cNvCxnSpPr/>
          <p:nvPr/>
        </p:nvCxnSpPr>
        <p:spPr>
          <a:xfrm>
            <a:off x="473100" y="1646375"/>
            <a:ext cx="3715500" cy="0"/>
          </a:xfrm>
          <a:prstGeom prst="straightConnector1">
            <a:avLst/>
          </a:prstGeom>
          <a:noFill/>
          <a:ln cap="flat" cmpd="sng" w="9525">
            <a:solidFill>
              <a:srgbClr val="9B1E5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4"/>
          <p:cNvCxnSpPr/>
          <p:nvPr/>
        </p:nvCxnSpPr>
        <p:spPr>
          <a:xfrm>
            <a:off x="4722850" y="1646375"/>
            <a:ext cx="3715500" cy="0"/>
          </a:xfrm>
          <a:prstGeom prst="straightConnector1">
            <a:avLst/>
          </a:prstGeom>
          <a:noFill/>
          <a:ln cap="flat" cmpd="sng" w="9525">
            <a:solidFill>
              <a:srgbClr val="68003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/>
          <p:nvPr>
            <p:ph type="title"/>
          </p:nvPr>
        </p:nvSpPr>
        <p:spPr>
          <a:xfrm>
            <a:off x="360000" y="614850"/>
            <a:ext cx="59298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Roles &amp; Responsibilities</a:t>
            </a:r>
            <a:endParaRPr/>
          </a:p>
        </p:txBody>
      </p:sp>
      <p:sp>
        <p:nvSpPr>
          <p:cNvPr id="215" name="Google Shape;215;p25"/>
          <p:cNvSpPr txBox="1"/>
          <p:nvPr/>
        </p:nvSpPr>
        <p:spPr>
          <a:xfrm>
            <a:off x="387400" y="3503100"/>
            <a:ext cx="4965600" cy="128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80034"/>
                </a:solidFill>
              </a:rPr>
              <a:t>INSTRUCTIONS - delete before presenting</a:t>
            </a:r>
            <a:endParaRPr b="1" sz="1200">
              <a:solidFill>
                <a:srgbClr val="68003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In this section, briefly go over the roles and responsibilities of key partners and decision-makers.</a:t>
            </a:r>
            <a:endParaRPr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Emphasise the important role they play in making sure there’s buy-in for the DSB.</a:t>
            </a:r>
            <a:endParaRPr sz="1200">
              <a:solidFill>
                <a:srgbClr val="680034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 txBox="1"/>
          <p:nvPr>
            <p:ph type="title"/>
          </p:nvPr>
        </p:nvSpPr>
        <p:spPr>
          <a:xfrm>
            <a:off x="360000" y="505075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Role </a:t>
            </a:r>
            <a:endParaRPr/>
          </a:p>
        </p:txBody>
      </p:sp>
      <p:sp>
        <p:nvSpPr>
          <p:cNvPr id="221" name="Google Shape;221;p26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B1E57"/>
                </a:solidFill>
              </a:rPr>
              <a:t>In the DSB process</a:t>
            </a:r>
            <a:r>
              <a:rPr lang="en-GB" sz="1800">
                <a:solidFill>
                  <a:srgbClr val="9B1E57"/>
                </a:solidFill>
              </a:rPr>
              <a:t>, y</a:t>
            </a:r>
            <a:r>
              <a:rPr lang="en-GB" sz="1800">
                <a:solidFill>
                  <a:srgbClr val="9B1E57"/>
                </a:solidFill>
              </a:rPr>
              <a:t>ou’ll: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222" name="Google Shape;222;p26"/>
          <p:cNvSpPr txBox="1"/>
          <p:nvPr>
            <p:ph idx="3" type="body"/>
          </p:nvPr>
        </p:nvSpPr>
        <p:spPr>
          <a:xfrm>
            <a:off x="379450" y="1682925"/>
            <a:ext cx="59388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Be an important partner in ensuring buy-in of the </a:t>
            </a:r>
            <a:r>
              <a:rPr lang="en-GB" sz="1500"/>
              <a:t>strategy</a:t>
            </a:r>
            <a:r>
              <a:rPr lang="en-GB" sz="1500"/>
              <a:t> at the subnational level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Support in operationalising the </a:t>
            </a:r>
            <a:r>
              <a:rPr lang="en-GB" sz="1500"/>
              <a:t>strategy, such as providing oversight on budget and funding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Help in ensuring the strategy is in line with </a:t>
            </a:r>
            <a:r>
              <a:rPr lang="en-GB" sz="1500"/>
              <a:t>current</a:t>
            </a:r>
            <a:r>
              <a:rPr lang="en-GB" sz="1500"/>
              <a:t> programming and plans at the </a:t>
            </a:r>
            <a:r>
              <a:rPr lang="en-GB" sz="1500"/>
              <a:t>subnational</a:t>
            </a:r>
            <a:r>
              <a:rPr lang="en-GB" sz="1500"/>
              <a:t> </a:t>
            </a:r>
            <a:r>
              <a:rPr lang="en-GB" sz="1500"/>
              <a:t>level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Be critical to making sure the DSB has enough resources, oversight, and </a:t>
            </a:r>
            <a:r>
              <a:rPr lang="en-GB" sz="1500"/>
              <a:t>advocacy</a:t>
            </a:r>
            <a:endParaRPr sz="1500"/>
          </a:p>
        </p:txBody>
      </p:sp>
      <p:sp>
        <p:nvSpPr>
          <p:cNvPr id="223" name="Google Shape;223;p26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ROLES &amp; RESPONSIBILITIES</a:t>
            </a:r>
            <a:endParaRPr sz="1100"/>
          </a:p>
        </p:txBody>
      </p:sp>
      <p:sp>
        <p:nvSpPr>
          <p:cNvPr id="224" name="Google Shape;224;p26"/>
          <p:cNvSpPr txBox="1"/>
          <p:nvPr/>
        </p:nvSpPr>
        <p:spPr>
          <a:xfrm>
            <a:off x="3267525" y="0"/>
            <a:ext cx="5876400" cy="1255800"/>
          </a:xfrm>
          <a:prstGeom prst="rect">
            <a:avLst/>
          </a:prstGeom>
          <a:solidFill>
            <a:srgbClr val="D3406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00"/>
                </a:solidFill>
                <a:latin typeface="Mulish"/>
                <a:ea typeface="Mulish"/>
                <a:cs typeface="Mulish"/>
                <a:sym typeface="Mulish"/>
              </a:rPr>
              <a:t>INSTRUCTIONS - Delete before presenting </a:t>
            </a:r>
            <a:endParaRPr b="1" sz="1200">
              <a:solidFill>
                <a:srgbClr val="FFFF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In some contexts, the role of these contributors might be more defined. Feel free to include additional information. 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Mulish Light"/>
              <a:buChar char="●"/>
            </a:pPr>
            <a:r>
              <a:rPr lang="en-GB" sz="1200">
                <a:solidFill>
                  <a:srgbClr val="FFFF00"/>
                </a:solidFill>
                <a:latin typeface="Mulish Light"/>
                <a:ea typeface="Mulish Light"/>
                <a:cs typeface="Mulish Light"/>
                <a:sym typeface="Mulish Light"/>
              </a:rPr>
              <a:t>You can also ask people how else they’d like to be involved, and lead a discussion. </a:t>
            </a:r>
            <a:endParaRPr sz="1200">
              <a:solidFill>
                <a:srgbClr val="FFFF00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type="title"/>
          </p:nvPr>
        </p:nvSpPr>
        <p:spPr>
          <a:xfrm>
            <a:off x="360000" y="614850"/>
            <a:ext cx="59298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Questions &amp; Next Steps</a:t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387400" y="3503100"/>
            <a:ext cx="4965600" cy="128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80034"/>
                </a:solidFill>
              </a:rPr>
              <a:t>INSTRUCTIONS - delete before presenting</a:t>
            </a:r>
            <a:endParaRPr b="1" sz="1200">
              <a:solidFill>
                <a:srgbClr val="68003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Allow some time for the group to ask questions. </a:t>
            </a:r>
            <a:endParaRPr sz="1200">
              <a:solidFill>
                <a:srgbClr val="680034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80034"/>
              </a:buClr>
              <a:buSzPts val="1200"/>
              <a:buChar char="●"/>
            </a:pPr>
            <a:r>
              <a:rPr lang="en-GB" sz="1200">
                <a:solidFill>
                  <a:srgbClr val="680034"/>
                </a:solidFill>
              </a:rPr>
              <a:t>Share next steps, including information on timeline for the DSB process, and where you’re currently at in the journey. </a:t>
            </a:r>
            <a:endParaRPr sz="1200">
              <a:solidFill>
                <a:srgbClr val="680034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 txBox="1"/>
          <p:nvPr>
            <p:ph type="title"/>
          </p:nvPr>
        </p:nvSpPr>
        <p:spPr>
          <a:xfrm>
            <a:off x="360000" y="505075"/>
            <a:ext cx="6386400" cy="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Steps </a:t>
            </a:r>
            <a:endParaRPr/>
          </a:p>
        </p:txBody>
      </p:sp>
      <p:sp>
        <p:nvSpPr>
          <p:cNvPr id="236" name="Google Shape;236;p28"/>
          <p:cNvSpPr txBox="1"/>
          <p:nvPr>
            <p:ph idx="1" type="subTitle"/>
          </p:nvPr>
        </p:nvSpPr>
        <p:spPr>
          <a:xfrm>
            <a:off x="362575" y="1255675"/>
            <a:ext cx="41013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B1E57"/>
                </a:solidFill>
              </a:rPr>
              <a:t>In the coming weeks, </a:t>
            </a:r>
            <a:r>
              <a:rPr lang="en-GB" sz="1800">
                <a:solidFill>
                  <a:srgbClr val="9B1E57"/>
                </a:solidFill>
              </a:rPr>
              <a:t>we’ll:</a:t>
            </a:r>
            <a:r>
              <a:rPr lang="en-GB" sz="1800">
                <a:solidFill>
                  <a:srgbClr val="9B1E57"/>
                </a:solidFill>
              </a:rPr>
              <a:t> </a:t>
            </a:r>
            <a:endParaRPr sz="1800">
              <a:solidFill>
                <a:srgbClr val="9B1E57"/>
              </a:solidFill>
            </a:endParaRPr>
          </a:p>
        </p:txBody>
      </p:sp>
      <p:sp>
        <p:nvSpPr>
          <p:cNvPr id="237" name="Google Shape;237;p28"/>
          <p:cNvSpPr txBox="1"/>
          <p:nvPr>
            <p:ph idx="3" type="body"/>
          </p:nvPr>
        </p:nvSpPr>
        <p:spPr>
          <a:xfrm>
            <a:off x="379450" y="1682925"/>
            <a:ext cx="6933900" cy="23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I</a:t>
            </a:r>
            <a:r>
              <a:rPr lang="en-GB" sz="1500"/>
              <a:t>dentify and invite participants to join strategy development workshops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Create a timeline that will outline the entire DSB process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Identify funding sources for the development and implementation of the strategy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Collect and review existing immunization data to inform programme objectives, as well as target areas and communities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Prepare logistics and begin to plan for Workshop 1</a:t>
            </a:r>
            <a:endParaRPr sz="1500"/>
          </a:p>
        </p:txBody>
      </p:sp>
      <p:sp>
        <p:nvSpPr>
          <p:cNvPr id="238" name="Google Shape;238;p28"/>
          <p:cNvSpPr txBox="1"/>
          <p:nvPr/>
        </p:nvSpPr>
        <p:spPr>
          <a:xfrm>
            <a:off x="464550" y="4783500"/>
            <a:ext cx="323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NEXT STEPS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>
            <p:ph type="title"/>
          </p:nvPr>
        </p:nvSpPr>
        <p:spPr>
          <a:xfrm>
            <a:off x="360000" y="614850"/>
            <a:ext cx="59298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  <p:grpSp>
        <p:nvGrpSpPr>
          <p:cNvPr id="244" name="Google Shape;244;p29"/>
          <p:cNvGrpSpPr/>
          <p:nvPr/>
        </p:nvGrpSpPr>
        <p:grpSpPr>
          <a:xfrm>
            <a:off x="501550" y="3443625"/>
            <a:ext cx="3265500" cy="1543975"/>
            <a:chOff x="501550" y="3443625"/>
            <a:chExt cx="3265500" cy="1543975"/>
          </a:xfrm>
        </p:grpSpPr>
        <p:sp>
          <p:nvSpPr>
            <p:cNvPr id="245" name="Google Shape;245;p29"/>
            <p:cNvSpPr txBox="1"/>
            <p:nvPr/>
          </p:nvSpPr>
          <p:spPr>
            <a:xfrm>
              <a:off x="501550" y="3731200"/>
              <a:ext cx="3265500" cy="125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</a:rPr>
                <a:t>The DSB toolkit was developed for UNICEF </a:t>
              </a:r>
              <a:br>
                <a:rPr lang="en-GB" sz="1100">
                  <a:solidFill>
                    <a:srgbClr val="FFFFFF"/>
                  </a:solidFill>
                </a:rPr>
              </a:br>
              <a:r>
                <a:rPr lang="en-GB" sz="1100">
                  <a:solidFill>
                    <a:srgbClr val="FFFFFF"/>
                  </a:solidFill>
                </a:rPr>
                <a:t>in collaboration with </a:t>
              </a:r>
              <a:r>
                <a:rPr lang="en-GB" sz="1100" u="sng">
                  <a:solidFill>
                    <a:srgbClr val="FFFFFF"/>
                  </a:solidFill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Common Thread</a:t>
              </a:r>
              <a:r>
                <a:rPr lang="en-GB" sz="1100">
                  <a:solidFill>
                    <a:srgbClr val="FFFFFF"/>
                  </a:solidFill>
                </a:rPr>
                <a:t>.</a:t>
              </a:r>
              <a:endParaRPr sz="1100">
                <a:solidFill>
                  <a:srgbClr val="FFFFFF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</a:rPr>
                <a:t>This Training of Trainers was developed by </a:t>
              </a:r>
              <a:r>
                <a:rPr lang="en-GB" sz="1100" u="sng">
                  <a:solidFill>
                    <a:srgbClr val="FFFFFF"/>
                  </a:solidFill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Common Thread</a:t>
              </a:r>
              <a:r>
                <a:rPr lang="en-GB" sz="1100">
                  <a:solidFill>
                    <a:srgbClr val="FFFFFF"/>
                  </a:solidFill>
                </a:rPr>
                <a:t>.</a:t>
              </a:r>
              <a:endParaRPr sz="1100">
                <a:solidFill>
                  <a:srgbClr val="FFFFFF"/>
                </a:solidFill>
              </a:endParaRPr>
            </a:p>
          </p:txBody>
        </p:sp>
        <p:pic>
          <p:nvPicPr>
            <p:cNvPr id="246" name="Google Shape;246;p29" title="logotype-pink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60406" y="3443625"/>
              <a:ext cx="1134126" cy="453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mmonThread-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2F2F2"/>
      </a:lt2>
      <a:accent1>
        <a:srgbClr val="1E33F0"/>
      </a:accent1>
      <a:accent2>
        <a:srgbClr val="212121"/>
      </a:accent2>
      <a:accent3>
        <a:srgbClr val="E78578"/>
      </a:accent3>
      <a:accent4>
        <a:srgbClr val="F7B5AB"/>
      </a:accent4>
      <a:accent5>
        <a:srgbClr val="16553B"/>
      </a:accent5>
      <a:accent6>
        <a:srgbClr val="009758"/>
      </a:accent6>
      <a:hlink>
        <a:srgbClr val="1E33F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