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Mulish"/>
      <p:regular r:id="rId31"/>
      <p:bold r:id="rId32"/>
      <p:italic r:id="rId33"/>
      <p:boldItalic r:id="rId34"/>
    </p:embeddedFont>
    <p:embeddedFont>
      <p:font typeface="Roboto"/>
      <p:regular r:id="rId35"/>
      <p:bold r:id="rId36"/>
      <p:italic r:id="rId37"/>
      <p:boldItalic r:id="rId38"/>
    </p:embeddedFont>
    <p:embeddedFont>
      <p:font typeface="Work Sans"/>
      <p:regular r:id="rId39"/>
      <p:bold r:id="rId40"/>
      <p:italic r:id="rId41"/>
      <p:boldItalic r:id="rId42"/>
    </p:embeddedFont>
    <p:embeddedFont>
      <p:font typeface="Poppins Black"/>
      <p:bold r:id="rId43"/>
      <p:boldItalic r:id="rId44"/>
    </p:embeddedFont>
    <p:embeddedFont>
      <p:font typeface="Helvetica Neue"/>
      <p:regular r:id="rId45"/>
      <p:bold r:id="rId46"/>
      <p:italic r:id="rId47"/>
      <p:boldItalic r:id="rId48"/>
    </p:embeddedFont>
    <p:embeddedFont>
      <p:font typeface="Mulish Light"/>
      <p:regular r:id="rId49"/>
      <p:bold r:id="rId50"/>
      <p:italic r:id="rId51"/>
      <p:boldItalic r:id="rId52"/>
    </p:embeddedFont>
    <p:embeddedFont>
      <p:font typeface="Helvetica Neue Ligh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WorkSans-bold.fntdata"/><Relationship Id="rId42" Type="http://schemas.openxmlformats.org/officeDocument/2006/relationships/font" Target="fonts/WorkSans-boldItalic.fntdata"/><Relationship Id="rId41" Type="http://schemas.openxmlformats.org/officeDocument/2006/relationships/font" Target="fonts/WorkSans-italic.fntdata"/><Relationship Id="rId44" Type="http://schemas.openxmlformats.org/officeDocument/2006/relationships/font" Target="fonts/PoppinsBlack-boldItalic.fntdata"/><Relationship Id="rId43" Type="http://schemas.openxmlformats.org/officeDocument/2006/relationships/font" Target="fonts/PoppinsBlack-bold.fntdata"/><Relationship Id="rId46" Type="http://schemas.openxmlformats.org/officeDocument/2006/relationships/font" Target="fonts/HelveticaNeue-bold.fntdata"/><Relationship Id="rId45" Type="http://schemas.openxmlformats.org/officeDocument/2006/relationships/font" Target="fonts/HelveticaNeu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HelveticaNeue-boldItalic.fntdata"/><Relationship Id="rId47" Type="http://schemas.openxmlformats.org/officeDocument/2006/relationships/font" Target="fonts/HelveticaNeue-italic.fntdata"/><Relationship Id="rId49" Type="http://schemas.openxmlformats.org/officeDocument/2006/relationships/font" Target="fonts/MulishLigh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ulish-regular.fntdata"/><Relationship Id="rId30" Type="http://schemas.openxmlformats.org/officeDocument/2006/relationships/slide" Target="slides/slide25.xml"/><Relationship Id="rId33" Type="http://schemas.openxmlformats.org/officeDocument/2006/relationships/font" Target="fonts/Mulish-italic.fntdata"/><Relationship Id="rId32" Type="http://schemas.openxmlformats.org/officeDocument/2006/relationships/font" Target="fonts/Mulish-bold.fntdata"/><Relationship Id="rId35" Type="http://schemas.openxmlformats.org/officeDocument/2006/relationships/font" Target="fonts/Roboto-regular.fntdata"/><Relationship Id="rId34" Type="http://schemas.openxmlformats.org/officeDocument/2006/relationships/font" Target="fonts/Mulish-boldItalic.fntdata"/><Relationship Id="rId37" Type="http://schemas.openxmlformats.org/officeDocument/2006/relationships/font" Target="fonts/Roboto-italic.fntdata"/><Relationship Id="rId36" Type="http://schemas.openxmlformats.org/officeDocument/2006/relationships/font" Target="fonts/Roboto-bold.fntdata"/><Relationship Id="rId39" Type="http://schemas.openxmlformats.org/officeDocument/2006/relationships/font" Target="fonts/WorkSans-regular.fntdata"/><Relationship Id="rId38" Type="http://schemas.openxmlformats.org/officeDocument/2006/relationships/font" Target="fonts/Robo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MulishLight-italic.fntdata"/><Relationship Id="rId50" Type="http://schemas.openxmlformats.org/officeDocument/2006/relationships/font" Target="fonts/MulishLight-bold.fntdata"/><Relationship Id="rId53" Type="http://schemas.openxmlformats.org/officeDocument/2006/relationships/font" Target="fonts/HelveticaNeueLight-regular.fntdata"/><Relationship Id="rId52" Type="http://schemas.openxmlformats.org/officeDocument/2006/relationships/font" Target="fonts/MulishLight-boldItalic.fntdata"/><Relationship Id="rId11" Type="http://schemas.openxmlformats.org/officeDocument/2006/relationships/slide" Target="slides/slide6.xml"/><Relationship Id="rId55" Type="http://schemas.openxmlformats.org/officeDocument/2006/relationships/font" Target="fonts/HelveticaNeueLight-italic.fntdata"/><Relationship Id="rId10" Type="http://schemas.openxmlformats.org/officeDocument/2006/relationships/slide" Target="slides/slide5.xml"/><Relationship Id="rId54" Type="http://schemas.openxmlformats.org/officeDocument/2006/relationships/font" Target="fonts/HelveticaNeueLight-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HelveticaNeueLight-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9357552/" TargetMode="External"/><Relationship Id="rId3" Type="http://schemas.openxmlformats.org/officeDocument/2006/relationships/hyperlink" Target="https://www.ncbi.nlm.nih.gov/pmc/articles/PMC7273247/"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uropepmc.org/article/med/37120401"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open?id=1Q5Icep6fE96CpJB6b_DN8RX1fzMKa1kK"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9357552/" TargetMode="External"/><Relationship Id="rId3" Type="http://schemas.openxmlformats.org/officeDocument/2006/relationships/hyperlink" Target="https://www.ncbi.nlm.nih.gov/pmc/articles/PMC7273247/"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CwReNjXp-CQ"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g33359f24ca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 name="Google Shape;35;g33359f24cad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33fe4ce1f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33fe4ce1f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fec8a1801f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fec8a1801f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1666e9e723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1666e9e723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3ce185f8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3ce185f8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3ce185f8c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3ce185f8c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1474321ce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1474321ce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3fe4ce1f4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3fe4ce1f4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fec8a1801f_0_1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fec8a1801f_0_1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3fe4ce1f4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3fe4ce1f4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ec8a1801f_0_1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fec8a1801f_0_1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ec8a1801f_0_1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fec8a1801f_0_1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Mulish"/>
              <a:buChar char="●"/>
            </a:pPr>
            <a:r>
              <a:rPr lang="en-GB" sz="1800">
                <a:solidFill>
                  <a:schemeClr val="dk1"/>
                </a:solidFill>
                <a:latin typeface="Mulish"/>
                <a:ea typeface="Mulish"/>
                <a:cs typeface="Mulish"/>
                <a:sym typeface="Mulish"/>
              </a:rPr>
              <a:t>(</a:t>
            </a:r>
            <a:r>
              <a:rPr lang="en-GB" sz="1800" u="sng">
                <a:solidFill>
                  <a:srgbClr val="1E33F0"/>
                </a:solidFill>
                <a:latin typeface="Mulish"/>
                <a:ea typeface="Mulish"/>
                <a:cs typeface="Mulish"/>
                <a:sym typeface="Mulish"/>
                <a:hlinkClick r:id="rId2">
                  <a:extLst>
                    <a:ext uri="{A12FA001-AC4F-418D-AE19-62706E023703}">
                      <ahyp:hlinkClr val="tx"/>
                    </a:ext>
                  </a:extLst>
                </a:hlinkClick>
              </a:rPr>
              <a:t>PMC,2022</a:t>
            </a:r>
            <a:r>
              <a:rPr lang="en-GB" sz="1800">
                <a:solidFill>
                  <a:schemeClr val="dk1"/>
                </a:solidFill>
                <a:latin typeface="Mulish"/>
                <a:ea typeface="Mulish"/>
                <a:cs typeface="Mulish"/>
                <a:sym typeface="Mulish"/>
              </a:rPr>
              <a:t>)</a:t>
            </a:r>
            <a:endParaRPr sz="1800">
              <a:solidFill>
                <a:schemeClr val="dk1"/>
              </a:solidFill>
              <a:latin typeface="Mulish"/>
              <a:ea typeface="Mulish"/>
              <a:cs typeface="Mulish"/>
              <a:sym typeface="Mulish"/>
            </a:endParaRPr>
          </a:p>
          <a:p>
            <a:pPr indent="-342900" lvl="0" marL="457200" rtl="0" algn="l">
              <a:spcBef>
                <a:spcPts val="0"/>
              </a:spcBef>
              <a:spcAft>
                <a:spcPts val="0"/>
              </a:spcAft>
              <a:buClr>
                <a:schemeClr val="dk1"/>
              </a:buClr>
              <a:buSzPts val="1800"/>
              <a:buFont typeface="Mulish"/>
              <a:buChar char="●"/>
            </a:pPr>
            <a:r>
              <a:rPr lang="en-GB" sz="1800" u="sng">
                <a:solidFill>
                  <a:srgbClr val="1E33F0"/>
                </a:solidFill>
                <a:latin typeface="Mulish"/>
                <a:ea typeface="Mulish"/>
                <a:cs typeface="Mulish"/>
                <a:sym typeface="Mulish"/>
                <a:hlinkClick r:id="rId3">
                  <a:extLst>
                    <a:ext uri="{A12FA001-AC4F-418D-AE19-62706E023703}">
                      <ahyp:hlinkClr val="tx"/>
                    </a:ext>
                  </a:extLst>
                </a:hlinkClick>
              </a:rPr>
              <a:t>(Weitz, et al 2020)</a:t>
            </a:r>
            <a:endParaRPr sz="1800">
              <a:solidFill>
                <a:schemeClr val="dk1"/>
              </a:solidFill>
              <a:latin typeface="Mulish"/>
              <a:ea typeface="Mulish"/>
              <a:cs typeface="Mulish"/>
              <a:sym typeface="Mulish"/>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3fe4ce1f4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3fe4ce1f4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fec8a1801f_0_1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fec8a1801f_0_1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latin typeface="Mulish"/>
                <a:ea typeface="Mulish"/>
                <a:cs typeface="Mulish"/>
                <a:sym typeface="Mulish"/>
              </a:rPr>
              <a:t>Changing the Clinic Environment to Build Vaccine Trust</a:t>
            </a:r>
            <a:endParaRPr b="1" sz="1200">
              <a:solidFill>
                <a:schemeClr val="dk1"/>
              </a:solidFill>
              <a:latin typeface="Mulish"/>
              <a:ea typeface="Mulish"/>
              <a:cs typeface="Mulish"/>
              <a:sym typeface="Mulish"/>
            </a:endParaRPr>
          </a:p>
          <a:p>
            <a:pPr indent="0" lvl="0" marL="0" rtl="0" algn="l">
              <a:spcBef>
                <a:spcPts val="0"/>
              </a:spcBef>
              <a:spcAft>
                <a:spcPts val="0"/>
              </a:spcAft>
              <a:buNone/>
            </a:pPr>
            <a:r>
              <a:rPr lang="en-GB" sz="1200" u="sng">
                <a:solidFill>
                  <a:schemeClr val="hlink"/>
                </a:solidFill>
                <a:latin typeface="Mulish"/>
                <a:ea typeface="Mulish"/>
                <a:cs typeface="Mulish"/>
                <a:sym typeface="Mulish"/>
                <a:hlinkClick r:id="rId2"/>
              </a:rPr>
              <a:t>https://europepmc.org/article/med/37120401</a:t>
            </a:r>
            <a:endParaRPr sz="1200">
              <a:solidFill>
                <a:schemeClr val="dk1"/>
              </a:solidFill>
              <a:latin typeface="Mulish"/>
              <a:ea typeface="Mulish"/>
              <a:cs typeface="Mulish"/>
              <a:sym typeface="Mulish"/>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In Victoria, Australia, a tailored COVID-19 vaccination pathway was designed for children aged 5–11 to address procedural anxiety and increase vaccination uptake. The intervention featured a child-friendly environment, termed the </a:t>
            </a:r>
            <a:r>
              <a:rPr b="1" lang="en-GB">
                <a:solidFill>
                  <a:schemeClr val="dk1"/>
                </a:solidFill>
              </a:rPr>
              <a:t>“Enchanted Forest of Protection,”</a:t>
            </a:r>
            <a:r>
              <a:rPr lang="en-GB">
                <a:solidFill>
                  <a:schemeClr val="dk1"/>
                </a:solidFill>
              </a:rPr>
              <a:t> which was implemented in over 58 vaccination hubs across the state. The environment included playful imagery, distraction tools like virtual reality headsets, and trained pediatric staff to reduce anxiety and create a positive experience. Additionally, an online immunization plan was made available to help parents plan the best support for their children. This intervention especially benefited children with needle phobia, developmental needs, or disabilities, as specific provisions, such as low-sensory environments and sedation pathways, were also included.</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GB" sz="1300">
                <a:solidFill>
                  <a:schemeClr val="dk1"/>
                </a:solidFill>
              </a:rPr>
              <a:t>Results </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a:solidFill>
                  <a:schemeClr val="dk1"/>
                </a:solidFill>
              </a:rPr>
              <a:t>High parental satisfaction</a:t>
            </a:r>
            <a:r>
              <a:rPr lang="en-GB">
                <a:solidFill>
                  <a:schemeClr val="dk1"/>
                </a:solidFill>
              </a:rPr>
              <a:t>: 94.4% of respondents rated the vaccination experience as very good or excellent.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Increased vaccination coverage</a:t>
            </a:r>
            <a:r>
              <a:rPr lang="en-GB">
                <a:solidFill>
                  <a:schemeClr val="dk1"/>
                </a:solidFill>
              </a:rPr>
              <a:t>: The tailored approach resulted in high vaccine uptake in key priority groups, such as Aboriginal and Torres Strait Islander children and those from culturally and linguistically diverse communities.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Improved emotional experiences</a:t>
            </a:r>
            <a:r>
              <a:rPr lang="en-GB">
                <a:solidFill>
                  <a:schemeClr val="dk1"/>
                </a:solidFill>
              </a:rPr>
              <a:t>: Child-friendly environments and staff reduced anxiety and helped more children feel comfortable getting vaccinated, which likely contributed to higher overall coverage.</a:t>
            </a:r>
            <a:endParaRPr>
              <a:solidFill>
                <a:schemeClr val="dk1"/>
              </a:solidFill>
            </a:endParaRPr>
          </a:p>
          <a:p>
            <a:pPr indent="0" lvl="0" marL="0" rtl="0" algn="l">
              <a:spcBef>
                <a:spcPts val="1200"/>
              </a:spcBef>
              <a:spcAft>
                <a:spcPts val="0"/>
              </a:spcAft>
              <a:buNone/>
            </a:pPr>
            <a:r>
              <a:t/>
            </a:r>
            <a:endParaRPr sz="1200">
              <a:solidFill>
                <a:schemeClr val="dk1"/>
              </a:solidFill>
              <a:latin typeface="Mulish"/>
              <a:ea typeface="Mulish"/>
              <a:cs typeface="Mulish"/>
              <a:sym typeface="Mulish"/>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fec8a1801f_0_1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fec8a1801f_0_1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AC5B0B"/>
                </a:solidFill>
              </a:rPr>
              <a:t>Drumming Video –  Start to play until 1:47</a:t>
            </a:r>
            <a:endParaRPr>
              <a:solidFill>
                <a:srgbClr val="AC5B0B"/>
              </a:solidFill>
            </a:endParaRPr>
          </a:p>
          <a:p>
            <a:pPr indent="0" lvl="0" marL="0" rtl="0" algn="l">
              <a:spcBef>
                <a:spcPts val="0"/>
              </a:spcBef>
              <a:spcAft>
                <a:spcPts val="0"/>
              </a:spcAft>
              <a:buNone/>
            </a:pPr>
            <a:r>
              <a:rPr lang="en-GB" u="sng">
                <a:solidFill>
                  <a:srgbClr val="0000FF"/>
                </a:solidFill>
                <a:hlinkClick r:id="rId2">
                  <a:extLst>
                    <a:ext uri="{A12FA001-AC4F-418D-AE19-62706E023703}">
                      <ahyp:hlinkClr val="tx"/>
                    </a:ext>
                  </a:extLst>
                </a:hlinkClick>
              </a:rPr>
              <a:t>https://drive.google.com/open?id=1Q5Icep6fE96CpJB6b_DN8RX1fzMKa1kK</a:t>
            </a:r>
            <a:endParaRPr sz="1400">
              <a:solidFill>
                <a:srgbClr val="AC5B0B"/>
              </a:solidFill>
            </a:endParaRPr>
          </a:p>
          <a:p>
            <a:pPr indent="0" lvl="0" marL="0" rtl="0" algn="l">
              <a:spcBef>
                <a:spcPts val="0"/>
              </a:spcBef>
              <a:spcAft>
                <a:spcPts val="0"/>
              </a:spcAft>
              <a:buNone/>
            </a:pPr>
            <a:r>
              <a:t/>
            </a:r>
            <a:endParaRPr sz="1400">
              <a:solidFill>
                <a:srgbClr val="AC5B0B"/>
              </a:solidFill>
            </a:endParaRPr>
          </a:p>
          <a:p>
            <a:pPr indent="0" lvl="0" marL="0" rtl="0" algn="l">
              <a:lnSpc>
                <a:spcPct val="115000"/>
              </a:lnSpc>
              <a:spcBef>
                <a:spcPts val="0"/>
              </a:spcBef>
              <a:spcAft>
                <a:spcPts val="0"/>
              </a:spcAft>
              <a:buNone/>
            </a:pPr>
            <a:r>
              <a:rPr lang="en-GB" sz="900">
                <a:solidFill>
                  <a:srgbClr val="AC5B0B"/>
                </a:solidFill>
                <a:latin typeface="Helvetica Neue"/>
                <a:ea typeface="Helvetica Neue"/>
                <a:cs typeface="Helvetica Neue"/>
                <a:sym typeface="Helvetica Neue"/>
              </a:rPr>
              <a:t>DRUMS VIDEO: 6 Start to play until 1:47</a:t>
            </a:r>
            <a:endParaRPr sz="900">
              <a:solidFill>
                <a:srgbClr val="AC5B0B"/>
              </a:solidFill>
              <a:latin typeface="Helvetica Neue"/>
              <a:ea typeface="Helvetica Neue"/>
              <a:cs typeface="Helvetica Neue"/>
              <a:sym typeface="Helvetica Neue"/>
            </a:endParaRPr>
          </a:p>
          <a:p>
            <a:pPr indent="-285750" lvl="0" marL="457200" rtl="0" algn="l">
              <a:lnSpc>
                <a:spcPct val="115000"/>
              </a:lnSpc>
              <a:spcBef>
                <a:spcPts val="1200"/>
              </a:spcBef>
              <a:spcAft>
                <a:spcPts val="0"/>
              </a:spcAft>
              <a:buClr>
                <a:srgbClr val="AC5B0B"/>
              </a:buClr>
              <a:buSzPts val="900"/>
              <a:buFont typeface="Helvetica Neue"/>
              <a:buChar char="●"/>
            </a:pPr>
            <a:r>
              <a:rPr lang="en-GB" sz="900">
                <a:solidFill>
                  <a:srgbClr val="AC5B0B"/>
                </a:solidFill>
                <a:latin typeface="Helvetica Neue"/>
                <a:ea typeface="Helvetica Neue"/>
                <a:cs typeface="Helvetica Neue"/>
                <a:sym typeface="Helvetica Neue"/>
              </a:rPr>
              <a:t>In remote areas, getting access to health care and immunization services is a major challenge. Especially for those who live in the most remote spots: the remoteness makes it hard for them to know when the vaccinators will be present and more often than not it makes them miss the opportunity to vaccinate their children on time. </a:t>
            </a:r>
            <a:endParaRPr sz="900">
              <a:solidFill>
                <a:srgbClr val="AC5B0B"/>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rgbClr val="AC5B0B"/>
              </a:buClr>
              <a:buSzPts val="900"/>
              <a:buFont typeface="Helvetica Neue"/>
              <a:buChar char="●"/>
            </a:pPr>
            <a:r>
              <a:rPr lang="en-GB" sz="900">
                <a:solidFill>
                  <a:srgbClr val="AC5B0B"/>
                </a:solidFill>
                <a:latin typeface="Helvetica Neue"/>
                <a:ea typeface="Helvetica Neue"/>
                <a:cs typeface="Helvetica Neue"/>
                <a:sym typeface="Helvetica Neue"/>
              </a:rPr>
              <a:t>Need a solution that is responsive to this context, and to the needs of this community</a:t>
            </a:r>
            <a:endParaRPr sz="900">
              <a:solidFill>
                <a:srgbClr val="AC5B0B"/>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rgbClr val="AC5B0B"/>
              </a:buClr>
              <a:buSzPts val="900"/>
              <a:buFont typeface="Helvetica Neue"/>
              <a:buChar char="●"/>
            </a:pPr>
            <a:r>
              <a:rPr lang="en-GB" sz="900">
                <a:solidFill>
                  <a:srgbClr val="AC5B0B"/>
                </a:solidFill>
                <a:latin typeface="Helvetica Neue"/>
                <a:ea typeface="Helvetica Neue"/>
                <a:cs typeface="Helvetica Neue"/>
                <a:sym typeface="Helvetica Neue"/>
              </a:rPr>
              <a:t>Why not use a common tradition, a familiar sound that brings hope and happiness? </a:t>
            </a:r>
            <a:endParaRPr sz="900">
              <a:solidFill>
                <a:srgbClr val="AC5B0B"/>
              </a:solidFill>
              <a:latin typeface="Helvetica Neue"/>
              <a:ea typeface="Helvetica Neue"/>
              <a:cs typeface="Helvetica Neue"/>
              <a:sym typeface="Helvetica Neue"/>
            </a:endParaRPr>
          </a:p>
          <a:p>
            <a:pPr indent="0" lvl="0" marL="0" rtl="0" algn="l">
              <a:spcBef>
                <a:spcPts val="1200"/>
              </a:spcBef>
              <a:spcAft>
                <a:spcPts val="0"/>
              </a:spcAft>
              <a:buNone/>
            </a:pPr>
            <a:r>
              <a:t/>
            </a:r>
            <a:endParaRPr sz="1400">
              <a:solidFill>
                <a:srgbClr val="AC5B0B"/>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800">
              <a:solidFill>
                <a:schemeClr val="dk1"/>
              </a:solidFill>
              <a:latin typeface="Mulish"/>
              <a:ea typeface="Mulish"/>
              <a:cs typeface="Mulish"/>
              <a:sym typeface="Mulish"/>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fec8a1801f_0_3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fec8a1801f_0_3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Mulish"/>
              <a:buChar char="●"/>
            </a:pPr>
            <a:r>
              <a:rPr lang="en-GB" sz="1800">
                <a:solidFill>
                  <a:schemeClr val="dk1"/>
                </a:solidFill>
                <a:latin typeface="Mulish"/>
                <a:ea typeface="Mulish"/>
                <a:cs typeface="Mulish"/>
                <a:sym typeface="Mulish"/>
              </a:rPr>
              <a:t>(</a:t>
            </a:r>
            <a:r>
              <a:rPr lang="en-GB" sz="1800" u="sng">
                <a:solidFill>
                  <a:srgbClr val="1E33F0"/>
                </a:solidFill>
                <a:latin typeface="Mulish"/>
                <a:ea typeface="Mulish"/>
                <a:cs typeface="Mulish"/>
                <a:sym typeface="Mulish"/>
                <a:hlinkClick r:id="rId2">
                  <a:extLst>
                    <a:ext uri="{A12FA001-AC4F-418D-AE19-62706E023703}">
                      <ahyp:hlinkClr val="tx"/>
                    </a:ext>
                  </a:extLst>
                </a:hlinkClick>
              </a:rPr>
              <a:t>PMC,2022</a:t>
            </a:r>
            <a:r>
              <a:rPr lang="en-GB" sz="1800">
                <a:solidFill>
                  <a:schemeClr val="dk1"/>
                </a:solidFill>
                <a:latin typeface="Mulish"/>
                <a:ea typeface="Mulish"/>
                <a:cs typeface="Mulish"/>
                <a:sym typeface="Mulish"/>
              </a:rPr>
              <a:t>)</a:t>
            </a:r>
            <a:endParaRPr sz="1800">
              <a:solidFill>
                <a:schemeClr val="dk1"/>
              </a:solidFill>
              <a:latin typeface="Mulish"/>
              <a:ea typeface="Mulish"/>
              <a:cs typeface="Mulish"/>
              <a:sym typeface="Mulish"/>
            </a:endParaRPr>
          </a:p>
          <a:p>
            <a:pPr indent="-342900" lvl="0" marL="457200" rtl="0" algn="l">
              <a:spcBef>
                <a:spcPts val="0"/>
              </a:spcBef>
              <a:spcAft>
                <a:spcPts val="0"/>
              </a:spcAft>
              <a:buClr>
                <a:schemeClr val="dk1"/>
              </a:buClr>
              <a:buSzPts val="1800"/>
              <a:buFont typeface="Mulish"/>
              <a:buChar char="●"/>
            </a:pPr>
            <a:r>
              <a:rPr lang="en-GB" sz="1800" u="sng">
                <a:solidFill>
                  <a:srgbClr val="1E33F0"/>
                </a:solidFill>
                <a:latin typeface="Mulish"/>
                <a:ea typeface="Mulish"/>
                <a:cs typeface="Mulish"/>
                <a:sym typeface="Mulish"/>
                <a:hlinkClick r:id="rId3">
                  <a:extLst>
                    <a:ext uri="{A12FA001-AC4F-418D-AE19-62706E023703}">
                      <ahyp:hlinkClr val="tx"/>
                    </a:ext>
                  </a:extLst>
                </a:hlinkClick>
              </a:rPr>
              <a:t>(Weitz, et al 2020)</a:t>
            </a:r>
            <a:endParaRPr sz="1800">
              <a:solidFill>
                <a:schemeClr val="dk1"/>
              </a:solidFill>
              <a:latin typeface="Mulish"/>
              <a:ea typeface="Mulish"/>
              <a:cs typeface="Mulish"/>
              <a:sym typeface="Mulish"/>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fec8a1801f_0_3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fec8a1801f_0_3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GB" sz="1200">
                <a:solidFill>
                  <a:schemeClr val="dk1"/>
                </a:solidFill>
                <a:latin typeface="Mulish"/>
                <a:ea typeface="Mulish"/>
                <a:cs typeface="Mulish"/>
                <a:sym typeface="Mulish"/>
              </a:rPr>
              <a:t>Boosting Vaccination through Motivational Interviewing</a:t>
            </a:r>
            <a:endParaRPr b="1" sz="1200">
              <a:solidFill>
                <a:schemeClr val="dk1"/>
              </a:solidFill>
              <a:latin typeface="Mulish"/>
              <a:ea typeface="Mulish"/>
              <a:cs typeface="Mulish"/>
              <a:sym typeface="Mulish"/>
            </a:endParaRPr>
          </a:p>
          <a:p>
            <a:pPr indent="0" lvl="0" marL="457200" rtl="0" algn="l">
              <a:spcBef>
                <a:spcPts val="0"/>
              </a:spcBef>
              <a:spcAft>
                <a:spcPts val="0"/>
              </a:spcAft>
              <a:buNone/>
            </a:pPr>
            <a:r>
              <a:t/>
            </a:r>
            <a:endParaRPr sz="1200">
              <a:solidFill>
                <a:schemeClr val="dk1"/>
              </a:solidFill>
              <a:latin typeface="Mulish"/>
              <a:ea typeface="Mulish"/>
              <a:cs typeface="Mulish"/>
              <a:sym typeface="Mulish"/>
            </a:endParaRPr>
          </a:p>
          <a:p>
            <a:pPr indent="0" lvl="0" marL="457200" rtl="0" algn="l">
              <a:spcBef>
                <a:spcPts val="0"/>
              </a:spcBef>
              <a:spcAft>
                <a:spcPts val="0"/>
              </a:spcAft>
              <a:buNone/>
            </a:pPr>
            <a:r>
              <a:rPr b="1" lang="en-GB" sz="1200">
                <a:solidFill>
                  <a:schemeClr val="dk1"/>
                </a:solidFill>
                <a:latin typeface="Mulish"/>
                <a:ea typeface="Mulish"/>
                <a:cs typeface="Mulish"/>
                <a:sym typeface="Mulish"/>
              </a:rPr>
              <a:t>Intervention</a:t>
            </a:r>
            <a:r>
              <a:rPr lang="en-GB" sz="1200">
                <a:solidFill>
                  <a:schemeClr val="dk1"/>
                </a:solidFill>
                <a:latin typeface="Mulish"/>
                <a:ea typeface="Mulish"/>
                <a:cs typeface="Mulish"/>
                <a:sym typeface="Mulish"/>
              </a:rPr>
              <a:t>: Motivational interviewing sessions were used to support parents of infants in understanding the importance of vaccines.</a:t>
            </a:r>
            <a:endParaRPr sz="1200">
              <a:solidFill>
                <a:schemeClr val="dk1"/>
              </a:solidFill>
              <a:latin typeface="Mulish"/>
              <a:ea typeface="Mulish"/>
              <a:cs typeface="Mulish"/>
              <a:sym typeface="Mulish"/>
            </a:endParaRPr>
          </a:p>
          <a:p>
            <a:pPr indent="0" lvl="0" marL="457200" rtl="0" algn="l">
              <a:spcBef>
                <a:spcPts val="0"/>
              </a:spcBef>
              <a:spcAft>
                <a:spcPts val="0"/>
              </a:spcAft>
              <a:buNone/>
            </a:pPr>
            <a:r>
              <a:rPr b="1" lang="en-GB" sz="1200">
                <a:solidFill>
                  <a:schemeClr val="dk1"/>
                </a:solidFill>
                <a:latin typeface="Mulish"/>
                <a:ea typeface="Mulish"/>
                <a:cs typeface="Mulish"/>
                <a:sym typeface="Mulish"/>
              </a:rPr>
              <a:t>Focus</a:t>
            </a:r>
            <a:r>
              <a:rPr lang="en-GB" sz="1200">
                <a:solidFill>
                  <a:schemeClr val="dk1"/>
                </a:solidFill>
                <a:latin typeface="Mulish"/>
                <a:ea typeface="Mulish"/>
                <a:cs typeface="Mulish"/>
                <a:sym typeface="Mulish"/>
              </a:rPr>
              <a:t>: The sessions addressed vaccine safety, effectiveness, and the importance of routine immunization.</a:t>
            </a:r>
            <a:endParaRPr sz="1200">
              <a:solidFill>
                <a:schemeClr val="dk1"/>
              </a:solidFill>
              <a:latin typeface="Mulish"/>
              <a:ea typeface="Mulish"/>
              <a:cs typeface="Mulish"/>
              <a:sym typeface="Mulish"/>
            </a:endParaRPr>
          </a:p>
          <a:p>
            <a:pPr indent="0" lvl="0" marL="457200" rtl="0" algn="l">
              <a:spcBef>
                <a:spcPts val="0"/>
              </a:spcBef>
              <a:spcAft>
                <a:spcPts val="0"/>
              </a:spcAft>
              <a:buNone/>
            </a:pPr>
            <a:r>
              <a:rPr b="1" lang="en-GB" sz="1200">
                <a:solidFill>
                  <a:schemeClr val="dk1"/>
                </a:solidFill>
                <a:latin typeface="Mulish"/>
                <a:ea typeface="Mulish"/>
                <a:cs typeface="Mulish"/>
                <a:sym typeface="Mulish"/>
              </a:rPr>
              <a:t>Outcome</a:t>
            </a:r>
            <a:r>
              <a:rPr lang="en-GB" sz="1200">
                <a:solidFill>
                  <a:schemeClr val="dk1"/>
                </a:solidFill>
                <a:latin typeface="Mulish"/>
                <a:ea typeface="Mulish"/>
                <a:cs typeface="Mulish"/>
                <a:sym typeface="Mulish"/>
              </a:rPr>
              <a:t>: Increased vaccination coverage by 3.2% to 7.3% over several months.</a:t>
            </a:r>
            <a:endParaRPr sz="1200">
              <a:solidFill>
                <a:schemeClr val="dk1"/>
              </a:solidFill>
              <a:latin typeface="Mulish"/>
              <a:ea typeface="Mulish"/>
              <a:cs typeface="Mulish"/>
              <a:sym typeface="Mulish"/>
            </a:endParaRPr>
          </a:p>
          <a:p>
            <a:pPr indent="0" lvl="0" marL="457200" rtl="0" algn="l">
              <a:spcBef>
                <a:spcPts val="0"/>
              </a:spcBef>
              <a:spcAft>
                <a:spcPts val="0"/>
              </a:spcAft>
              <a:buNone/>
            </a:pPr>
            <a:r>
              <a:rPr b="1" lang="en-GB" sz="1200">
                <a:solidFill>
                  <a:schemeClr val="dk1"/>
                </a:solidFill>
                <a:latin typeface="Mulish"/>
                <a:ea typeface="Mulish"/>
                <a:cs typeface="Mulish"/>
                <a:sym typeface="Mulish"/>
              </a:rPr>
              <a:t>Why it worked</a:t>
            </a:r>
            <a:r>
              <a:rPr lang="en-GB" sz="1200">
                <a:solidFill>
                  <a:schemeClr val="dk1"/>
                </a:solidFill>
                <a:latin typeface="Mulish"/>
                <a:ea typeface="Mulish"/>
                <a:cs typeface="Mulish"/>
                <a:sym typeface="Mulish"/>
              </a:rPr>
              <a:t>: The empathic approach helped parents find their own motivation to vaccinate.</a:t>
            </a:r>
            <a:endParaRPr sz="1200">
              <a:solidFill>
                <a:schemeClr val="dk1"/>
              </a:solidFill>
              <a:latin typeface="Mulish"/>
              <a:ea typeface="Mulish"/>
              <a:cs typeface="Mulish"/>
              <a:sym typeface="Mulish"/>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ec8a1801f_0_3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fec8a1801f_0_3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GB" sz="1800" u="sng">
                <a:solidFill>
                  <a:schemeClr val="hlink"/>
                </a:solidFill>
                <a:latin typeface="Mulish"/>
                <a:ea typeface="Mulish"/>
                <a:cs typeface="Mulish"/>
                <a:sym typeface="Mulish"/>
                <a:hlinkClick r:id="rId2"/>
              </a:rPr>
              <a:t>https://www.youtube.com/watch?v=CwReNjXp-CQ</a:t>
            </a:r>
            <a:endParaRPr sz="1800">
              <a:solidFill>
                <a:schemeClr val="dk1"/>
              </a:solidFill>
              <a:latin typeface="Mulish"/>
              <a:ea typeface="Mulish"/>
              <a:cs typeface="Mulish"/>
              <a:sym typeface="Mulish"/>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fe4ce1f4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3fe4ce1f4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ec8a1801f_0_1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fec8a1801f_0_1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fe4ce1f4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fe4ce1f4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fec8a1801f_0_1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fec8a1801f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3dc34c1d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3dc34c1d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1474321ce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1474321ce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1666e9e723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1666e9e723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type="tx">
  <p:cSld name="TITLE_AND_BODY">
    <p:bg>
      <p:bgPr>
        <a:solidFill>
          <a:schemeClr val="lt1"/>
        </a:solidFill>
      </p:bgPr>
    </p:bg>
    <p:spTree>
      <p:nvGrpSpPr>
        <p:cNvPr id="9" name="Shape 9"/>
        <p:cNvGrpSpPr/>
        <p:nvPr/>
      </p:nvGrpSpPr>
      <p:grpSpPr>
        <a:xfrm>
          <a:off x="0" y="0"/>
          <a:ext cx="0" cy="0"/>
          <a:chOff x="0" y="0"/>
          <a:chExt cx="0" cy="0"/>
        </a:xfrm>
      </p:grpSpPr>
      <p:sp>
        <p:nvSpPr>
          <p:cNvPr id="10" name="Google Shape;10;p2"/>
          <p:cNvSpPr/>
          <p:nvPr>
            <p:ph idx="2" type="pic"/>
          </p:nvPr>
        </p:nvSpPr>
        <p:spPr>
          <a:xfrm>
            <a:off x="4685900" y="0"/>
            <a:ext cx="4458000" cy="5143500"/>
          </a:xfrm>
          <a:prstGeom prst="rect">
            <a:avLst/>
          </a:prstGeom>
          <a:noFill/>
          <a:ln>
            <a:noFill/>
          </a:ln>
        </p:spPr>
      </p:sp>
      <p:sp>
        <p:nvSpPr>
          <p:cNvPr id="11" name="Google Shape;11;p2"/>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latin typeface="Work Sans"/>
                <a:ea typeface="Work Sans"/>
                <a:cs typeface="Work Sans"/>
                <a:sym typeface="Work Sans"/>
              </a:defRPr>
            </a:lvl1pPr>
            <a:lvl2pPr lvl="1" rtl="0">
              <a:buNone/>
              <a:defRPr sz="1000">
                <a:latin typeface="Work Sans"/>
                <a:ea typeface="Work Sans"/>
                <a:cs typeface="Work Sans"/>
                <a:sym typeface="Work Sans"/>
              </a:defRPr>
            </a:lvl2pPr>
            <a:lvl3pPr lvl="2" rtl="0">
              <a:buNone/>
              <a:defRPr sz="1000">
                <a:latin typeface="Work Sans"/>
                <a:ea typeface="Work Sans"/>
                <a:cs typeface="Work Sans"/>
                <a:sym typeface="Work Sans"/>
              </a:defRPr>
            </a:lvl3pPr>
            <a:lvl4pPr lvl="3" rtl="0">
              <a:buNone/>
              <a:defRPr sz="1000">
                <a:latin typeface="Work Sans"/>
                <a:ea typeface="Work Sans"/>
                <a:cs typeface="Work Sans"/>
                <a:sym typeface="Work Sans"/>
              </a:defRPr>
            </a:lvl4pPr>
            <a:lvl5pPr lvl="4" rtl="0">
              <a:buNone/>
              <a:defRPr sz="1000">
                <a:latin typeface="Work Sans"/>
                <a:ea typeface="Work Sans"/>
                <a:cs typeface="Work Sans"/>
                <a:sym typeface="Work Sans"/>
              </a:defRPr>
            </a:lvl5pPr>
            <a:lvl6pPr lvl="5" rtl="0">
              <a:buNone/>
              <a:defRPr sz="1000">
                <a:latin typeface="Work Sans"/>
                <a:ea typeface="Work Sans"/>
                <a:cs typeface="Work Sans"/>
                <a:sym typeface="Work Sans"/>
              </a:defRPr>
            </a:lvl6pPr>
            <a:lvl7pPr lvl="6" rtl="0">
              <a:buNone/>
              <a:defRPr sz="1000">
                <a:latin typeface="Work Sans"/>
                <a:ea typeface="Work Sans"/>
                <a:cs typeface="Work Sans"/>
                <a:sym typeface="Work Sans"/>
              </a:defRPr>
            </a:lvl7pPr>
            <a:lvl8pPr lvl="7" rtl="0">
              <a:buNone/>
              <a:defRPr sz="1000">
                <a:latin typeface="Work Sans"/>
                <a:ea typeface="Work Sans"/>
                <a:cs typeface="Work Sans"/>
                <a:sym typeface="Work Sans"/>
              </a:defRPr>
            </a:lvl8pPr>
            <a:lvl9pPr lvl="8" rtl="0">
              <a:buNone/>
              <a:defRPr sz="1000">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2" name="Google Shape;12;p2"/>
          <p:cNvSpPr txBox="1"/>
          <p:nvPr>
            <p:ph type="title"/>
          </p:nvPr>
        </p:nvSpPr>
        <p:spPr>
          <a:xfrm>
            <a:off x="360775" y="349892"/>
            <a:ext cx="4103100" cy="6846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370025" y="1082350"/>
            <a:ext cx="4103100" cy="316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14" name="Google Shape;14;p2"/>
          <p:cNvSpPr txBox="1"/>
          <p:nvPr>
            <p:ph idx="3" type="body"/>
          </p:nvPr>
        </p:nvSpPr>
        <p:spPr>
          <a:xfrm>
            <a:off x="370025" y="1988950"/>
            <a:ext cx="4103100" cy="2562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pic>
        <p:nvPicPr>
          <p:cNvPr id="15" name="Google Shape;15;p2"/>
          <p:cNvPicPr preferRelativeResize="0"/>
          <p:nvPr/>
        </p:nvPicPr>
        <p:blipFill rotWithShape="1">
          <a:blip r:embed="rId2">
            <a:alphaModFix/>
          </a:blip>
          <a:srcRect b="0" l="59" r="59" t="0"/>
          <a:stretch/>
        </p:blipFill>
        <p:spPr>
          <a:xfrm>
            <a:off x="360000" y="4631558"/>
            <a:ext cx="441024" cy="441551"/>
          </a:xfrm>
          <a:prstGeom prst="rect">
            <a:avLst/>
          </a:prstGeom>
          <a:noFill/>
          <a:ln>
            <a:noFill/>
          </a:ln>
        </p:spPr>
      </p:pic>
      <p:sp>
        <p:nvSpPr>
          <p:cNvPr id="16" name="Google Shape;16;p2"/>
          <p:cNvSpPr txBox="1"/>
          <p:nvPr>
            <p:ph idx="4" type="body"/>
          </p:nvPr>
        </p:nvSpPr>
        <p:spPr>
          <a:xfrm>
            <a:off x="6661300" y="4551550"/>
            <a:ext cx="2136900" cy="164700"/>
          </a:xfrm>
          <a:prstGeom prst="rect">
            <a:avLst/>
          </a:prstGeom>
        </p:spPr>
        <p:txBody>
          <a:bodyPr anchorCtr="0" anchor="t"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92100" lvl="1" marL="914400" algn="r">
              <a:spcBef>
                <a:spcPts val="0"/>
              </a:spcBef>
              <a:spcAft>
                <a:spcPts val="0"/>
              </a:spcAft>
              <a:buClr>
                <a:schemeClr val="lt1"/>
              </a:buClr>
              <a:buSzPts val="1000"/>
              <a:buChar char="○"/>
              <a:defRPr sz="1000">
                <a:solidFill>
                  <a:schemeClr val="lt1"/>
                </a:solidFill>
              </a:defRPr>
            </a:lvl2pPr>
            <a:lvl3pPr indent="-292100" lvl="2" marL="1371600" algn="r">
              <a:spcBef>
                <a:spcPts val="0"/>
              </a:spcBef>
              <a:spcAft>
                <a:spcPts val="0"/>
              </a:spcAft>
              <a:buClr>
                <a:schemeClr val="lt1"/>
              </a:buClr>
              <a:buSzPts val="1000"/>
              <a:buChar char="■"/>
              <a:defRPr sz="1000">
                <a:solidFill>
                  <a:schemeClr val="lt1"/>
                </a:solidFill>
              </a:defRPr>
            </a:lvl3pPr>
            <a:lvl4pPr indent="-292100" lvl="3" marL="1828800" algn="r">
              <a:spcBef>
                <a:spcPts val="0"/>
              </a:spcBef>
              <a:spcAft>
                <a:spcPts val="0"/>
              </a:spcAft>
              <a:buClr>
                <a:schemeClr val="lt1"/>
              </a:buClr>
              <a:buSzPts val="1000"/>
              <a:buChar char="●"/>
              <a:defRPr sz="1000">
                <a:solidFill>
                  <a:schemeClr val="lt1"/>
                </a:solidFill>
              </a:defRPr>
            </a:lvl4pPr>
            <a:lvl5pPr indent="-292100" lvl="4" marL="2286000" algn="r">
              <a:spcBef>
                <a:spcPts val="0"/>
              </a:spcBef>
              <a:spcAft>
                <a:spcPts val="0"/>
              </a:spcAft>
              <a:buClr>
                <a:schemeClr val="lt1"/>
              </a:buClr>
              <a:buSzPts val="1000"/>
              <a:buChar char="○"/>
              <a:defRPr sz="1000">
                <a:solidFill>
                  <a:schemeClr val="lt1"/>
                </a:solidFill>
              </a:defRPr>
            </a:lvl5pPr>
            <a:lvl6pPr indent="-292100" lvl="5" marL="2743200" algn="r">
              <a:spcBef>
                <a:spcPts val="0"/>
              </a:spcBef>
              <a:spcAft>
                <a:spcPts val="0"/>
              </a:spcAft>
              <a:buClr>
                <a:schemeClr val="lt1"/>
              </a:buClr>
              <a:buSzPts val="1000"/>
              <a:buChar char="■"/>
              <a:defRPr sz="1000">
                <a:solidFill>
                  <a:schemeClr val="lt1"/>
                </a:solidFill>
              </a:defRPr>
            </a:lvl6pPr>
            <a:lvl7pPr indent="-292100" lvl="6" marL="3200400" algn="r">
              <a:spcBef>
                <a:spcPts val="0"/>
              </a:spcBef>
              <a:spcAft>
                <a:spcPts val="0"/>
              </a:spcAft>
              <a:buClr>
                <a:schemeClr val="lt1"/>
              </a:buClr>
              <a:buSzPts val="1000"/>
              <a:buChar char="●"/>
              <a:defRPr sz="1000">
                <a:solidFill>
                  <a:schemeClr val="lt1"/>
                </a:solidFill>
              </a:defRPr>
            </a:lvl7pPr>
            <a:lvl8pPr indent="-292100" lvl="7" marL="3657600" algn="r">
              <a:spcBef>
                <a:spcPts val="0"/>
              </a:spcBef>
              <a:spcAft>
                <a:spcPts val="0"/>
              </a:spcAft>
              <a:buClr>
                <a:schemeClr val="lt1"/>
              </a:buClr>
              <a:buSzPts val="1000"/>
              <a:buChar char="○"/>
              <a:defRPr sz="1000">
                <a:solidFill>
                  <a:schemeClr val="lt1"/>
                </a:solidFill>
              </a:defRPr>
            </a:lvl8pPr>
            <a:lvl9pPr indent="-292100" lvl="8" marL="4114800" algn="r">
              <a:spcBef>
                <a:spcPts val="0"/>
              </a:spcBef>
              <a:spcAft>
                <a:spcPts val="0"/>
              </a:spcAft>
              <a:buClr>
                <a:schemeClr val="lt1"/>
              </a:buClr>
              <a:buSzPts val="1000"/>
              <a:buChar char="■"/>
              <a:defRPr sz="1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_ONLY_3">
    <p:spTree>
      <p:nvGrpSpPr>
        <p:cNvPr id="17" name="Shape 17"/>
        <p:cNvGrpSpPr/>
        <p:nvPr/>
      </p:nvGrpSpPr>
      <p:grpSpPr>
        <a:xfrm>
          <a:off x="0" y="0"/>
          <a:ext cx="0" cy="0"/>
          <a:chOff x="0" y="0"/>
          <a:chExt cx="0" cy="0"/>
        </a:xfrm>
      </p:grpSpPr>
      <p:sp>
        <p:nvSpPr>
          <p:cNvPr id="18" name="Google Shape;18;p3"/>
          <p:cNvSpPr txBox="1"/>
          <p:nvPr/>
        </p:nvSpPr>
        <p:spPr>
          <a:xfrm>
            <a:off x="8249508" y="4658742"/>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sz="1000">
                <a:solidFill>
                  <a:srgbClr val="000000"/>
                </a:solidFill>
                <a:latin typeface="Work Sans"/>
                <a:ea typeface="Work Sans"/>
                <a:cs typeface="Work Sans"/>
                <a:sym typeface="Work Sans"/>
              </a:rPr>
              <a:t>‹#›</a:t>
            </a:fld>
            <a:endParaRPr sz="1000">
              <a:solidFill>
                <a:srgbClr val="000000"/>
              </a:solidFill>
              <a:latin typeface="Work Sans"/>
              <a:ea typeface="Work Sans"/>
              <a:cs typeface="Work Sans"/>
              <a:sym typeface="Work Sans"/>
            </a:endParaRPr>
          </a:p>
        </p:txBody>
      </p:sp>
      <p:sp>
        <p:nvSpPr>
          <p:cNvPr id="19" name="Google Shape;19;p3"/>
          <p:cNvSpPr txBox="1"/>
          <p:nvPr/>
        </p:nvSpPr>
        <p:spPr>
          <a:xfrm>
            <a:off x="343650" y="359050"/>
            <a:ext cx="4380600" cy="3936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b="1" sz="2000">
              <a:solidFill>
                <a:schemeClr val="dk1"/>
              </a:solidFill>
              <a:latin typeface="Mulish"/>
              <a:ea typeface="Mulish"/>
              <a:cs typeface="Mulish"/>
              <a:sym typeface="Mulish"/>
            </a:endParaRPr>
          </a:p>
        </p:txBody>
      </p:sp>
      <p:sp>
        <p:nvSpPr>
          <p:cNvPr id="20" name="Google Shape;20;p3"/>
          <p:cNvSpPr txBox="1"/>
          <p:nvPr/>
        </p:nvSpPr>
        <p:spPr>
          <a:xfrm>
            <a:off x="360000" y="1080000"/>
            <a:ext cx="4104000" cy="36501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sz="1200">
              <a:solidFill>
                <a:schemeClr val="dk1"/>
              </a:solidFill>
              <a:latin typeface="Mulish Light"/>
              <a:ea typeface="Mulish Light"/>
              <a:cs typeface="Mulish Light"/>
              <a:sym typeface="Mulish Light"/>
            </a:endParaRPr>
          </a:p>
        </p:txBody>
      </p:sp>
      <p:sp>
        <p:nvSpPr>
          <p:cNvPr id="21" name="Google Shape;21;p3"/>
          <p:cNvSpPr txBox="1"/>
          <p:nvPr/>
        </p:nvSpPr>
        <p:spPr>
          <a:xfrm>
            <a:off x="4680000" y="1080000"/>
            <a:ext cx="4104000" cy="36501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sz="1200">
              <a:solidFill>
                <a:schemeClr val="dk1"/>
              </a:solidFill>
              <a:latin typeface="Mulish Light"/>
              <a:ea typeface="Mulish Light"/>
              <a:cs typeface="Mulish Light"/>
              <a:sym typeface="Mulish Ligh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
    <p:spTree>
      <p:nvGrpSpPr>
        <p:cNvPr id="22" name="Shape 22"/>
        <p:cNvGrpSpPr/>
        <p:nvPr/>
      </p:nvGrpSpPr>
      <p:grpSpPr>
        <a:xfrm>
          <a:off x="0" y="0"/>
          <a:ext cx="0" cy="0"/>
          <a:chOff x="0" y="0"/>
          <a:chExt cx="0" cy="0"/>
        </a:xfrm>
      </p:grpSpPr>
      <p:pic>
        <p:nvPicPr>
          <p:cNvPr id="23" name="Google Shape;23;p4" title="Module-C-landscape-deck-background-.jpg"/>
          <p:cNvPicPr preferRelativeResize="0"/>
          <p:nvPr/>
        </p:nvPicPr>
        <p:blipFill rotWithShape="1">
          <a:blip r:embed="rId2">
            <a:alphaModFix/>
          </a:blip>
          <a:srcRect b="5602" l="0" r="0" t="5602"/>
          <a:stretch/>
        </p:blipFill>
        <p:spPr>
          <a:xfrm>
            <a:off x="0" y="0"/>
            <a:ext cx="9144003" cy="4567202"/>
          </a:xfrm>
          <a:prstGeom prst="rect">
            <a:avLst/>
          </a:prstGeom>
          <a:noFill/>
          <a:ln>
            <a:noFill/>
          </a:ln>
        </p:spPr>
      </p:pic>
      <p:sp>
        <p:nvSpPr>
          <p:cNvPr id="24" name="Google Shape;24;p4"/>
          <p:cNvSpPr txBox="1"/>
          <p:nvPr>
            <p:ph type="title"/>
          </p:nvPr>
        </p:nvSpPr>
        <p:spPr>
          <a:xfrm>
            <a:off x="503975" y="2555075"/>
            <a:ext cx="5911800" cy="1036800"/>
          </a:xfrm>
          <a:prstGeom prst="rect">
            <a:avLst/>
          </a:prstGeom>
        </p:spPr>
        <p:txBody>
          <a:bodyPr anchorCtr="0" anchor="b" bIns="91425" lIns="0" spcFirstLastPara="1" rIns="91425" wrap="square" tIns="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25" name="Google Shape;25;p4"/>
          <p:cNvSpPr txBox="1"/>
          <p:nvPr>
            <p:ph idx="1" type="subTitle"/>
          </p:nvPr>
        </p:nvSpPr>
        <p:spPr>
          <a:xfrm>
            <a:off x="503875" y="3651200"/>
            <a:ext cx="5321700" cy="633600"/>
          </a:xfrm>
          <a:prstGeom prst="rect">
            <a:avLst/>
          </a:prstGeom>
        </p:spPr>
        <p:txBody>
          <a:bodyPr anchorCtr="0" anchor="t" bIns="91425" lIns="0" spcFirstLastPara="1" rIns="91425" wrap="square" tIns="0">
            <a:noAutofit/>
          </a:bodyPr>
          <a:lstStyle>
            <a:lvl1pPr lvl="0">
              <a:spcBef>
                <a:spcPts val="0"/>
              </a:spcBef>
              <a:spcAft>
                <a:spcPts val="0"/>
              </a:spcAft>
              <a:buClr>
                <a:schemeClr val="accent2"/>
              </a:buClr>
              <a:buSzPts val="1400"/>
              <a:buNone/>
              <a:defRPr sz="1400">
                <a:solidFill>
                  <a:schemeClr val="accent2"/>
                </a:solidFill>
              </a:defRPr>
            </a:lvl1pPr>
            <a:lvl2pPr lvl="1">
              <a:spcBef>
                <a:spcPts val="0"/>
              </a:spcBef>
              <a:spcAft>
                <a:spcPts val="0"/>
              </a:spcAft>
              <a:buClr>
                <a:srgbClr val="FFFFFF"/>
              </a:buClr>
              <a:buSzPts val="1400"/>
              <a:buNone/>
              <a:defRPr sz="1400">
                <a:solidFill>
                  <a:srgbClr val="FFFFFF"/>
                </a:solidFill>
              </a:defRPr>
            </a:lvl2pPr>
            <a:lvl3pPr lvl="2">
              <a:spcBef>
                <a:spcPts val="0"/>
              </a:spcBef>
              <a:spcAft>
                <a:spcPts val="0"/>
              </a:spcAft>
              <a:buClr>
                <a:srgbClr val="FFFFFF"/>
              </a:buClr>
              <a:buSzPts val="1400"/>
              <a:buNone/>
              <a:defRPr sz="1400">
                <a:solidFill>
                  <a:srgbClr val="FFFFFF"/>
                </a:solidFill>
              </a:defRPr>
            </a:lvl3pPr>
            <a:lvl4pPr lvl="3">
              <a:spcBef>
                <a:spcPts val="0"/>
              </a:spcBef>
              <a:spcAft>
                <a:spcPts val="0"/>
              </a:spcAft>
              <a:buClr>
                <a:srgbClr val="FFFFFF"/>
              </a:buClr>
              <a:buSzPts val="1400"/>
              <a:buNone/>
              <a:defRPr sz="1400">
                <a:solidFill>
                  <a:srgbClr val="FFFFFF"/>
                </a:solidFill>
              </a:defRPr>
            </a:lvl4pPr>
            <a:lvl5pPr lvl="4">
              <a:spcBef>
                <a:spcPts val="0"/>
              </a:spcBef>
              <a:spcAft>
                <a:spcPts val="0"/>
              </a:spcAft>
              <a:buClr>
                <a:srgbClr val="FFFFFF"/>
              </a:buClr>
              <a:buSzPts val="1400"/>
              <a:buNone/>
              <a:defRPr sz="1400">
                <a:solidFill>
                  <a:srgbClr val="FFFFFF"/>
                </a:solidFill>
              </a:defRPr>
            </a:lvl5pPr>
            <a:lvl6pPr lvl="5">
              <a:spcBef>
                <a:spcPts val="0"/>
              </a:spcBef>
              <a:spcAft>
                <a:spcPts val="0"/>
              </a:spcAft>
              <a:buClr>
                <a:srgbClr val="FFFFFF"/>
              </a:buClr>
              <a:buSzPts val="1400"/>
              <a:buNone/>
              <a:defRPr sz="1400">
                <a:solidFill>
                  <a:srgbClr val="FFFFFF"/>
                </a:solidFill>
              </a:defRPr>
            </a:lvl6pPr>
            <a:lvl7pPr lvl="6">
              <a:spcBef>
                <a:spcPts val="0"/>
              </a:spcBef>
              <a:spcAft>
                <a:spcPts val="0"/>
              </a:spcAft>
              <a:buClr>
                <a:srgbClr val="FFFFFF"/>
              </a:buClr>
              <a:buSzPts val="1400"/>
              <a:buNone/>
              <a:defRPr sz="1400">
                <a:solidFill>
                  <a:srgbClr val="FFFFFF"/>
                </a:solidFill>
              </a:defRPr>
            </a:lvl7pPr>
            <a:lvl8pPr lvl="7">
              <a:spcBef>
                <a:spcPts val="0"/>
              </a:spcBef>
              <a:spcAft>
                <a:spcPts val="0"/>
              </a:spcAft>
              <a:buClr>
                <a:srgbClr val="FFFFFF"/>
              </a:buClr>
              <a:buSzPts val="1400"/>
              <a:buNone/>
              <a:defRPr sz="1400">
                <a:solidFill>
                  <a:srgbClr val="FFFFFF"/>
                </a:solidFill>
              </a:defRPr>
            </a:lvl8pPr>
            <a:lvl9pPr lvl="8">
              <a:spcBef>
                <a:spcPts val="0"/>
              </a:spcBef>
              <a:spcAft>
                <a:spcPts val="0"/>
              </a:spcAft>
              <a:buClr>
                <a:srgbClr val="FFFFFF"/>
              </a:buClr>
              <a:buSzPts val="1400"/>
              <a:buNone/>
              <a:defRPr sz="1400">
                <a:solidFill>
                  <a:srgbClr val="FFFFFF"/>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2">
  <p:cSld name="TITLE_ONLY_1_2">
    <p:bg>
      <p:bgPr>
        <a:solidFill>
          <a:schemeClr val="accent1"/>
        </a:soli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478108" y="4658742"/>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lo">
  <p:cSld name="CUSTOM_2">
    <p:bg>
      <p:bgPr>
        <a:solidFill>
          <a:schemeClr val="accent4"/>
        </a:soli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025" y="360000"/>
            <a:ext cx="5929800" cy="930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700"/>
              <a:buFont typeface="Arial"/>
              <a:buNone/>
              <a:defRPr sz="47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6"/>
          <p:cNvSpPr txBox="1"/>
          <p:nvPr>
            <p:ph idx="1" type="subTitle"/>
          </p:nvPr>
        </p:nvSpPr>
        <p:spPr>
          <a:xfrm>
            <a:off x="360775" y="2044450"/>
            <a:ext cx="8423100" cy="758700"/>
          </a:xfrm>
          <a:prstGeom prst="rect">
            <a:avLst/>
          </a:prstGeom>
        </p:spPr>
        <p:txBody>
          <a:bodyPr anchorCtr="0" anchor="t" bIns="91425" lIns="91425" spcFirstLastPara="1" rIns="91425" wrap="square" tIns="91425">
            <a:noAutofit/>
          </a:bodyPr>
          <a:lstStyle>
            <a:lvl1pPr lvl="0">
              <a:spcBef>
                <a:spcPts val="0"/>
              </a:spcBef>
              <a:spcAft>
                <a:spcPts val="0"/>
              </a:spcAft>
              <a:buClr>
                <a:srgbClr val="9B1E57"/>
              </a:buClr>
              <a:buSzPts val="2000"/>
              <a:buFont typeface="Arial"/>
              <a:buNone/>
              <a:defRPr b="1" sz="2000">
                <a:solidFill>
                  <a:srgbClr val="9B1E57"/>
                </a:solidFill>
                <a:latin typeface="Arial"/>
                <a:ea typeface="Arial"/>
                <a:cs typeface="Arial"/>
                <a:sym typeface="Arial"/>
              </a:defRPr>
            </a:lvl1pPr>
            <a:lvl2pPr lvl="1">
              <a:spcBef>
                <a:spcPts val="0"/>
              </a:spcBef>
              <a:spcAft>
                <a:spcPts val="0"/>
              </a:spcAft>
              <a:buClr>
                <a:srgbClr val="9B1E57"/>
              </a:buClr>
              <a:buSzPts val="1600"/>
              <a:buFont typeface="Arial"/>
              <a:buNone/>
              <a:defRPr>
                <a:solidFill>
                  <a:srgbClr val="9B1E57"/>
                </a:solidFill>
                <a:latin typeface="Arial"/>
                <a:ea typeface="Arial"/>
                <a:cs typeface="Arial"/>
                <a:sym typeface="Arial"/>
              </a:defRPr>
            </a:lvl2pPr>
            <a:lvl3pPr lvl="2">
              <a:spcBef>
                <a:spcPts val="0"/>
              </a:spcBef>
              <a:spcAft>
                <a:spcPts val="0"/>
              </a:spcAft>
              <a:buClr>
                <a:srgbClr val="9B1E57"/>
              </a:buClr>
              <a:buSzPts val="1600"/>
              <a:buFont typeface="Arial"/>
              <a:buNone/>
              <a:defRPr>
                <a:solidFill>
                  <a:srgbClr val="9B1E57"/>
                </a:solidFill>
                <a:latin typeface="Arial"/>
                <a:ea typeface="Arial"/>
                <a:cs typeface="Arial"/>
                <a:sym typeface="Arial"/>
              </a:defRPr>
            </a:lvl3pPr>
            <a:lvl4pPr lvl="3">
              <a:spcBef>
                <a:spcPts val="0"/>
              </a:spcBef>
              <a:spcAft>
                <a:spcPts val="0"/>
              </a:spcAft>
              <a:buClr>
                <a:srgbClr val="9B1E57"/>
              </a:buClr>
              <a:buSzPts val="1600"/>
              <a:buFont typeface="Arial"/>
              <a:buNone/>
              <a:defRPr>
                <a:solidFill>
                  <a:srgbClr val="9B1E57"/>
                </a:solidFill>
                <a:latin typeface="Arial"/>
                <a:ea typeface="Arial"/>
                <a:cs typeface="Arial"/>
                <a:sym typeface="Arial"/>
              </a:defRPr>
            </a:lvl4pPr>
            <a:lvl5pPr lvl="4">
              <a:spcBef>
                <a:spcPts val="0"/>
              </a:spcBef>
              <a:spcAft>
                <a:spcPts val="0"/>
              </a:spcAft>
              <a:buClr>
                <a:srgbClr val="9B1E57"/>
              </a:buClr>
              <a:buSzPts val="1600"/>
              <a:buFont typeface="Arial"/>
              <a:buNone/>
              <a:defRPr>
                <a:solidFill>
                  <a:srgbClr val="9B1E57"/>
                </a:solidFill>
                <a:latin typeface="Arial"/>
                <a:ea typeface="Arial"/>
                <a:cs typeface="Arial"/>
                <a:sym typeface="Arial"/>
              </a:defRPr>
            </a:lvl5pPr>
            <a:lvl6pPr lvl="5">
              <a:spcBef>
                <a:spcPts val="0"/>
              </a:spcBef>
              <a:spcAft>
                <a:spcPts val="0"/>
              </a:spcAft>
              <a:buClr>
                <a:srgbClr val="9B1E57"/>
              </a:buClr>
              <a:buSzPts val="1600"/>
              <a:buFont typeface="Arial"/>
              <a:buNone/>
              <a:defRPr>
                <a:solidFill>
                  <a:srgbClr val="9B1E57"/>
                </a:solidFill>
                <a:latin typeface="Arial"/>
                <a:ea typeface="Arial"/>
                <a:cs typeface="Arial"/>
                <a:sym typeface="Arial"/>
              </a:defRPr>
            </a:lvl6pPr>
            <a:lvl7pPr lvl="6">
              <a:spcBef>
                <a:spcPts val="0"/>
              </a:spcBef>
              <a:spcAft>
                <a:spcPts val="0"/>
              </a:spcAft>
              <a:buClr>
                <a:srgbClr val="9B1E57"/>
              </a:buClr>
              <a:buSzPts val="1600"/>
              <a:buFont typeface="Arial"/>
              <a:buNone/>
              <a:defRPr>
                <a:solidFill>
                  <a:srgbClr val="9B1E57"/>
                </a:solidFill>
                <a:latin typeface="Arial"/>
                <a:ea typeface="Arial"/>
                <a:cs typeface="Arial"/>
                <a:sym typeface="Arial"/>
              </a:defRPr>
            </a:lvl7pPr>
            <a:lvl8pPr lvl="7">
              <a:spcBef>
                <a:spcPts val="0"/>
              </a:spcBef>
              <a:spcAft>
                <a:spcPts val="0"/>
              </a:spcAft>
              <a:buClr>
                <a:srgbClr val="9B1E57"/>
              </a:buClr>
              <a:buSzPts val="1600"/>
              <a:buFont typeface="Arial"/>
              <a:buNone/>
              <a:defRPr>
                <a:solidFill>
                  <a:srgbClr val="9B1E57"/>
                </a:solidFill>
                <a:latin typeface="Arial"/>
                <a:ea typeface="Arial"/>
                <a:cs typeface="Arial"/>
                <a:sym typeface="Arial"/>
              </a:defRPr>
            </a:lvl8pPr>
            <a:lvl9pPr lvl="8">
              <a:spcBef>
                <a:spcPts val="0"/>
              </a:spcBef>
              <a:spcAft>
                <a:spcPts val="0"/>
              </a:spcAft>
              <a:buClr>
                <a:srgbClr val="9B1E57"/>
              </a:buClr>
              <a:buSzPts val="1600"/>
              <a:buFont typeface="Arial"/>
              <a:buNone/>
              <a:defRPr>
                <a:solidFill>
                  <a:srgbClr val="9B1E57"/>
                </a:solidFill>
                <a:latin typeface="Arial"/>
                <a:ea typeface="Arial"/>
                <a:cs typeface="Arial"/>
                <a:sym typeface="Arial"/>
              </a:defRPr>
            </a:lvl9pPr>
          </a:lstStyle>
          <a:p/>
        </p:txBody>
      </p:sp>
      <p:sp>
        <p:nvSpPr>
          <p:cNvPr id="31" name="Google Shape;31;p6"/>
          <p:cNvSpPr txBox="1"/>
          <p:nvPr>
            <p:ph idx="2" type="body"/>
          </p:nvPr>
        </p:nvSpPr>
        <p:spPr>
          <a:xfrm>
            <a:off x="370025" y="2858525"/>
            <a:ext cx="4094100" cy="1925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Arial"/>
              <a:buChar char="●"/>
              <a:defRPr>
                <a:latin typeface="Arial"/>
                <a:ea typeface="Arial"/>
                <a:cs typeface="Arial"/>
                <a:sym typeface="Arial"/>
              </a:defRPr>
            </a:lvl1pPr>
            <a:lvl2pPr indent="-304800" lvl="1" marL="914400">
              <a:spcBef>
                <a:spcPts val="0"/>
              </a:spcBef>
              <a:spcAft>
                <a:spcPts val="0"/>
              </a:spcAft>
              <a:buSzPts val="1200"/>
              <a:buFont typeface="Arial"/>
              <a:buChar char="○"/>
              <a:defRPr>
                <a:latin typeface="Arial"/>
                <a:ea typeface="Arial"/>
                <a:cs typeface="Arial"/>
                <a:sym typeface="Arial"/>
              </a:defRPr>
            </a:lvl2pPr>
            <a:lvl3pPr indent="-304800" lvl="2" marL="1371600">
              <a:spcBef>
                <a:spcPts val="0"/>
              </a:spcBef>
              <a:spcAft>
                <a:spcPts val="0"/>
              </a:spcAft>
              <a:buSzPts val="1200"/>
              <a:buFont typeface="Arial"/>
              <a:buChar char="■"/>
              <a:defRPr>
                <a:latin typeface="Arial"/>
                <a:ea typeface="Arial"/>
                <a:cs typeface="Arial"/>
                <a:sym typeface="Arial"/>
              </a:defRPr>
            </a:lvl3pPr>
            <a:lvl4pPr indent="-304800" lvl="3" marL="1828800">
              <a:spcBef>
                <a:spcPts val="0"/>
              </a:spcBef>
              <a:spcAft>
                <a:spcPts val="0"/>
              </a:spcAft>
              <a:buSzPts val="1200"/>
              <a:buFont typeface="Arial"/>
              <a:buChar char="●"/>
              <a:defRPr>
                <a:latin typeface="Arial"/>
                <a:ea typeface="Arial"/>
                <a:cs typeface="Arial"/>
                <a:sym typeface="Arial"/>
              </a:defRPr>
            </a:lvl4pPr>
            <a:lvl5pPr indent="-304800" lvl="4" marL="2286000">
              <a:spcBef>
                <a:spcPts val="0"/>
              </a:spcBef>
              <a:spcAft>
                <a:spcPts val="0"/>
              </a:spcAft>
              <a:buSzPts val="1200"/>
              <a:buFont typeface="Arial"/>
              <a:buChar char="○"/>
              <a:defRPr>
                <a:latin typeface="Arial"/>
                <a:ea typeface="Arial"/>
                <a:cs typeface="Arial"/>
                <a:sym typeface="Arial"/>
              </a:defRPr>
            </a:lvl5pPr>
            <a:lvl6pPr indent="-304800" lvl="5" marL="2743200">
              <a:spcBef>
                <a:spcPts val="0"/>
              </a:spcBef>
              <a:spcAft>
                <a:spcPts val="0"/>
              </a:spcAft>
              <a:buSzPts val="1200"/>
              <a:buFont typeface="Arial"/>
              <a:buChar char="■"/>
              <a:defRPr>
                <a:latin typeface="Arial"/>
                <a:ea typeface="Arial"/>
                <a:cs typeface="Arial"/>
                <a:sym typeface="Arial"/>
              </a:defRPr>
            </a:lvl6pPr>
            <a:lvl7pPr indent="-304800" lvl="6" marL="3200400">
              <a:spcBef>
                <a:spcPts val="0"/>
              </a:spcBef>
              <a:spcAft>
                <a:spcPts val="0"/>
              </a:spcAft>
              <a:buSzPts val="1200"/>
              <a:buFont typeface="Arial"/>
              <a:buChar char="●"/>
              <a:defRPr>
                <a:latin typeface="Arial"/>
                <a:ea typeface="Arial"/>
                <a:cs typeface="Arial"/>
                <a:sym typeface="Arial"/>
              </a:defRPr>
            </a:lvl7pPr>
            <a:lvl8pPr indent="-304800" lvl="7" marL="3657600">
              <a:spcBef>
                <a:spcPts val="0"/>
              </a:spcBef>
              <a:spcAft>
                <a:spcPts val="0"/>
              </a:spcAft>
              <a:buSzPts val="1200"/>
              <a:buFont typeface="Arial"/>
              <a:buChar char="○"/>
              <a:defRPr>
                <a:latin typeface="Arial"/>
                <a:ea typeface="Arial"/>
                <a:cs typeface="Arial"/>
                <a:sym typeface="Arial"/>
              </a:defRPr>
            </a:lvl8pPr>
            <a:lvl9pPr indent="-304800" lvl="8" marL="4114800">
              <a:spcBef>
                <a:spcPts val="0"/>
              </a:spcBef>
              <a:spcAft>
                <a:spcPts val="0"/>
              </a:spcAft>
              <a:buSzPts val="1200"/>
              <a:buFont typeface="Arial"/>
              <a:buChar char="■"/>
              <a:defRPr>
                <a:latin typeface="Arial"/>
                <a:ea typeface="Arial"/>
                <a:cs typeface="Arial"/>
                <a:sym typeface="Arial"/>
              </a:defRPr>
            </a:lvl9pPr>
          </a:lstStyle>
          <a:p/>
        </p:txBody>
      </p:sp>
      <p:sp>
        <p:nvSpPr>
          <p:cNvPr id="32" name="Google Shape;32;p6"/>
          <p:cNvSpPr txBox="1"/>
          <p:nvPr>
            <p:ph idx="3" type="body"/>
          </p:nvPr>
        </p:nvSpPr>
        <p:spPr>
          <a:xfrm>
            <a:off x="4684950" y="2858525"/>
            <a:ext cx="4094100" cy="1925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rtl="0" algn="r">
              <a:buNone/>
              <a:defRPr sz="1300">
                <a:solidFill>
                  <a:schemeClr val="tx1"/>
                </a:solidFill>
              </a:defRPr>
            </a:lvl1pPr>
            <a:lvl2pPr lvl="1" rtl="0" algn="r">
              <a:buNone/>
              <a:defRPr sz="1300">
                <a:solidFill>
                  <a:schemeClr val="tx1"/>
                </a:solidFill>
              </a:defRPr>
            </a:lvl2pPr>
            <a:lvl3pPr lvl="2" rtl="0" algn="r">
              <a:buNone/>
              <a:defRPr sz="1300">
                <a:solidFill>
                  <a:schemeClr val="tx1"/>
                </a:solidFill>
              </a:defRPr>
            </a:lvl3pPr>
            <a:lvl4pPr lvl="3" rtl="0" algn="r">
              <a:buNone/>
              <a:defRPr sz="1300">
                <a:solidFill>
                  <a:schemeClr val="tx1"/>
                </a:solidFill>
              </a:defRPr>
            </a:lvl4pPr>
            <a:lvl5pPr lvl="4" rtl="0" algn="r">
              <a:buNone/>
              <a:defRPr sz="1300">
                <a:solidFill>
                  <a:schemeClr val="tx1"/>
                </a:solidFill>
              </a:defRPr>
            </a:lvl5pPr>
            <a:lvl6pPr lvl="5" rtl="0" algn="r">
              <a:buNone/>
              <a:defRPr sz="1300">
                <a:solidFill>
                  <a:schemeClr val="tx1"/>
                </a:solidFill>
              </a:defRPr>
            </a:lvl6pPr>
            <a:lvl7pPr lvl="6" rtl="0" algn="r">
              <a:buNone/>
              <a:defRPr sz="1300">
                <a:solidFill>
                  <a:schemeClr val="tx1"/>
                </a:solidFill>
              </a:defRPr>
            </a:lvl7pPr>
            <a:lvl8pPr lvl="7" rtl="0" algn="r">
              <a:buNone/>
              <a:defRPr sz="1300">
                <a:solidFill>
                  <a:schemeClr val="tx1"/>
                </a:solidFill>
              </a:defRPr>
            </a:lvl8pPr>
            <a:lvl9pPr lvl="8" rtl="0"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
        <p:nvSpPr>
          <p:cNvPr id="7" name="Google Shape;7;p1"/>
          <p:cNvSpPr txBox="1"/>
          <p:nvPr>
            <p:ph type="title"/>
          </p:nvPr>
        </p:nvSpPr>
        <p:spPr>
          <a:xfrm>
            <a:off x="370025" y="351525"/>
            <a:ext cx="8423100" cy="728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 name="Google Shape;8;p1"/>
          <p:cNvSpPr txBox="1"/>
          <p:nvPr>
            <p:ph idx="1" type="body"/>
          </p:nvPr>
        </p:nvSpPr>
        <p:spPr>
          <a:xfrm>
            <a:off x="360775" y="1720675"/>
            <a:ext cx="8423100" cy="30627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pos="227">
          <p15:clr>
            <a:srgbClr val="EA4335"/>
          </p15:clr>
        </p15:guide>
        <p15:guide id="3" pos="5533">
          <p15:clr>
            <a:srgbClr val="EA4335"/>
          </p15:clr>
        </p15:guide>
        <p15:guide id="4" orient="horz" pos="227">
          <p15:clr>
            <a:srgbClr val="EA4335"/>
          </p15:clr>
        </p15:guide>
        <p15:guide id="5" orient="horz" pos="3013">
          <p15:clr>
            <a:srgbClr val="EA4335"/>
          </p15:clr>
        </p15:guide>
        <p15:guide id="6" orient="horz" pos="680">
          <p15:clr>
            <a:srgbClr val="EA4335"/>
          </p15:clr>
        </p15:guide>
        <p15:guide id="7" pos="2948">
          <p15:clr>
            <a:srgbClr val="EA4335"/>
          </p15:clr>
        </p15:guide>
        <p15:guide id="8" pos="2812">
          <p15:clr>
            <a:srgbClr val="EA4335"/>
          </p15:clr>
        </p15:guide>
        <p15:guide id="9" pos="1553">
          <p15:clr>
            <a:srgbClr val="EA4335"/>
          </p15:clr>
        </p15:guide>
        <p15:guide id="10" pos="4241">
          <p15:clr>
            <a:srgbClr val="EA4335"/>
          </p15:clr>
        </p15:guide>
        <p15:guide id="11" orient="horz" pos="16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ncbi.nlm.nih.gov/pmc/articles/PMC7273247/"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hyperlink" Target="https://www.youtube.com/watch?v=CwReNjXp-CQ"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 name="Shape 36"/>
        <p:cNvGrpSpPr/>
        <p:nvPr/>
      </p:nvGrpSpPr>
      <p:grpSpPr>
        <a:xfrm>
          <a:off x="0" y="0"/>
          <a:ext cx="0" cy="0"/>
          <a:chOff x="0" y="0"/>
          <a:chExt cx="0" cy="0"/>
        </a:xfrm>
      </p:grpSpPr>
      <p:sp>
        <p:nvSpPr>
          <p:cNvPr id="37" name="Google Shape;37;p7"/>
          <p:cNvSpPr txBox="1"/>
          <p:nvPr>
            <p:ph type="title"/>
          </p:nvPr>
        </p:nvSpPr>
        <p:spPr>
          <a:xfrm>
            <a:off x="402825" y="391875"/>
            <a:ext cx="3777900" cy="3777900"/>
          </a:xfrm>
          <a:prstGeom prst="rect">
            <a:avLst/>
          </a:prstGeom>
          <a:solidFill>
            <a:srgbClr val="FFFFFF">
              <a:alpha val="94300"/>
            </a:srgbClr>
          </a:solidFill>
          <a:ln>
            <a:noFill/>
          </a:ln>
          <a:effectLst>
            <a:outerShdw blurRad="371475" rotWithShape="0" algn="bl" dir="5400000" dist="19050">
              <a:srgbClr val="434343">
                <a:alpha val="50000"/>
              </a:srgbClr>
            </a:outerShdw>
          </a:effectLst>
        </p:spPr>
        <p:txBody>
          <a:bodyPr anchorCtr="0" anchor="t" bIns="180000" lIns="180000" spcFirstLastPara="1" rIns="180000" wrap="square" tIns="180000">
            <a:noAutofit/>
          </a:bodyPr>
          <a:lstStyle/>
          <a:p>
            <a:pPr indent="0" lvl="0" marL="0" rtl="0" algn="l">
              <a:lnSpc>
                <a:spcPct val="90000"/>
              </a:lnSpc>
              <a:spcBef>
                <a:spcPts val="0"/>
              </a:spcBef>
              <a:spcAft>
                <a:spcPts val="0"/>
              </a:spcAft>
              <a:buClr>
                <a:schemeClr val="dk1"/>
              </a:buClr>
              <a:buSzPts val="1100"/>
              <a:buFont typeface="Arial"/>
              <a:buNone/>
            </a:pPr>
            <a:r>
              <a:rPr lang="en-GB" sz="1900">
                <a:solidFill>
                  <a:srgbClr val="434343"/>
                </a:solidFill>
                <a:latin typeface="Arial"/>
                <a:ea typeface="Arial"/>
                <a:cs typeface="Arial"/>
                <a:sym typeface="Arial"/>
              </a:rPr>
              <a:t>DSB</a:t>
            </a:r>
            <a:endParaRPr sz="1900">
              <a:solidFill>
                <a:srgbClr val="434343"/>
              </a:solidFill>
              <a:latin typeface="Arial"/>
              <a:ea typeface="Arial"/>
              <a:cs typeface="Arial"/>
              <a:sym typeface="Arial"/>
            </a:endParaRPr>
          </a:p>
          <a:p>
            <a:pPr indent="0" lvl="0" marL="0" rtl="0" algn="l">
              <a:lnSpc>
                <a:spcPct val="70000"/>
              </a:lnSpc>
              <a:spcBef>
                <a:spcPts val="1000"/>
              </a:spcBef>
              <a:spcAft>
                <a:spcPts val="0"/>
              </a:spcAft>
              <a:buClr>
                <a:schemeClr val="dk1"/>
              </a:buClr>
              <a:buSzPts val="1100"/>
              <a:buFont typeface="Arial"/>
              <a:buNone/>
            </a:pPr>
            <a:r>
              <a:rPr lang="en-GB" sz="3200">
                <a:solidFill>
                  <a:srgbClr val="30873F"/>
                </a:solidFill>
                <a:latin typeface="Arial"/>
                <a:ea typeface="Arial"/>
                <a:cs typeface="Arial"/>
                <a:sym typeface="Arial"/>
              </a:rPr>
              <a:t>Demand </a:t>
            </a:r>
            <a:endParaRPr sz="3200">
              <a:solidFill>
                <a:srgbClr val="30873F"/>
              </a:solidFill>
              <a:latin typeface="Arial"/>
              <a:ea typeface="Arial"/>
              <a:cs typeface="Arial"/>
              <a:sym typeface="Arial"/>
            </a:endParaRPr>
          </a:p>
          <a:p>
            <a:pPr indent="0" lvl="0" marL="0" rtl="0" algn="l">
              <a:lnSpc>
                <a:spcPct val="70000"/>
              </a:lnSpc>
              <a:spcBef>
                <a:spcPts val="0"/>
              </a:spcBef>
              <a:spcAft>
                <a:spcPts val="0"/>
              </a:spcAft>
              <a:buClr>
                <a:schemeClr val="dk1"/>
              </a:buClr>
              <a:buSzPts val="1100"/>
              <a:buFont typeface="Arial"/>
              <a:buNone/>
            </a:pPr>
            <a:r>
              <a:rPr lang="en-GB" sz="3200">
                <a:solidFill>
                  <a:srgbClr val="30873F"/>
                </a:solidFill>
                <a:latin typeface="Arial"/>
                <a:ea typeface="Arial"/>
                <a:cs typeface="Arial"/>
                <a:sym typeface="Arial"/>
              </a:rPr>
              <a:t>Strategy </a:t>
            </a:r>
            <a:br>
              <a:rPr lang="en-GB" sz="3200">
                <a:solidFill>
                  <a:srgbClr val="30873F"/>
                </a:solidFill>
                <a:latin typeface="Arial"/>
                <a:ea typeface="Arial"/>
                <a:cs typeface="Arial"/>
                <a:sym typeface="Arial"/>
              </a:rPr>
            </a:br>
            <a:r>
              <a:rPr lang="en-GB" sz="3200">
                <a:solidFill>
                  <a:srgbClr val="30873F"/>
                </a:solidFill>
                <a:latin typeface="Arial"/>
                <a:ea typeface="Arial"/>
                <a:cs typeface="Arial"/>
                <a:sym typeface="Arial"/>
              </a:rPr>
              <a:t>Builder</a:t>
            </a:r>
            <a:endParaRPr sz="3200">
              <a:solidFill>
                <a:srgbClr val="30873F"/>
              </a:solidFill>
              <a:latin typeface="Arial"/>
              <a:ea typeface="Arial"/>
              <a:cs typeface="Arial"/>
              <a:sym typeface="Arial"/>
            </a:endParaRPr>
          </a:p>
          <a:p>
            <a:pPr indent="0" lvl="0" marL="0" rtl="0" algn="l">
              <a:lnSpc>
                <a:spcPct val="90000"/>
              </a:lnSpc>
              <a:spcBef>
                <a:spcPts val="1000"/>
              </a:spcBef>
              <a:spcAft>
                <a:spcPts val="0"/>
              </a:spcAft>
              <a:buClr>
                <a:schemeClr val="dk1"/>
              </a:buClr>
              <a:buSzPts val="1100"/>
              <a:buFont typeface="Arial"/>
              <a:buNone/>
            </a:pPr>
            <a:r>
              <a:rPr b="0" lang="en-GB" sz="2100"/>
              <a:t>Workshop 2, Module C</a:t>
            </a:r>
            <a:endParaRPr b="0" sz="2100"/>
          </a:p>
          <a:p>
            <a:pPr indent="0" lvl="0" marL="0" rtl="0" algn="l">
              <a:lnSpc>
                <a:spcPct val="90000"/>
              </a:lnSpc>
              <a:spcBef>
                <a:spcPts val="1000"/>
              </a:spcBef>
              <a:spcAft>
                <a:spcPts val="0"/>
              </a:spcAft>
              <a:buClr>
                <a:schemeClr val="dk1"/>
              </a:buClr>
              <a:buSzPts val="1100"/>
              <a:buFont typeface="Arial"/>
              <a:buNone/>
            </a:pPr>
            <a:r>
              <a:rPr b="0" lang="en-GB" sz="2100"/>
              <a:t>Inspiration Presentation for Idea Generation</a:t>
            </a:r>
            <a:endParaRPr b="0" sz="2100"/>
          </a:p>
        </p:txBody>
      </p:sp>
      <p:pic>
        <p:nvPicPr>
          <p:cNvPr id="38" name="Google Shape;38;p7"/>
          <p:cNvPicPr preferRelativeResize="0"/>
          <p:nvPr/>
        </p:nvPicPr>
        <p:blipFill rotWithShape="1">
          <a:blip r:embed="rId3">
            <a:alphaModFix/>
          </a:blip>
          <a:srcRect b="0" l="0" r="0" t="0"/>
          <a:stretch/>
        </p:blipFill>
        <p:spPr>
          <a:xfrm>
            <a:off x="7650790" y="4715875"/>
            <a:ext cx="1245173" cy="255650"/>
          </a:xfrm>
          <a:prstGeom prst="rect">
            <a:avLst/>
          </a:prstGeom>
          <a:noFill/>
          <a:ln>
            <a:noFill/>
          </a:ln>
        </p:spPr>
      </p:pic>
      <p:sp>
        <p:nvSpPr>
          <p:cNvPr id="39" name="Google Shape;39;p7"/>
          <p:cNvSpPr txBox="1"/>
          <p:nvPr/>
        </p:nvSpPr>
        <p:spPr>
          <a:xfrm>
            <a:off x="6578375" y="4744100"/>
            <a:ext cx="1224000" cy="295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800">
                <a:solidFill>
                  <a:srgbClr val="D9D9D9"/>
                </a:solidFill>
                <a:latin typeface="Helvetica Neue Light"/>
                <a:ea typeface="Helvetica Neue Light"/>
                <a:cs typeface="Helvetica Neue Light"/>
                <a:sym typeface="Helvetica Neue Light"/>
              </a:rPr>
              <a:t>ROSA version 2.0</a:t>
            </a:r>
            <a:endParaRPr b="1" sz="800">
              <a:solidFill>
                <a:srgbClr val="D9D9D9"/>
              </a:solidFill>
              <a:latin typeface="Helvetica Neue"/>
              <a:ea typeface="Helvetica Neue"/>
              <a:cs typeface="Helvetica Neue"/>
              <a:sym typeface="Helvetica Neue"/>
            </a:endParaRPr>
          </a:p>
        </p:txBody>
      </p:sp>
      <p:sp>
        <p:nvSpPr>
          <p:cNvPr id="40" name="Google Shape;40;p7"/>
          <p:cNvSpPr txBox="1"/>
          <p:nvPr/>
        </p:nvSpPr>
        <p:spPr>
          <a:xfrm>
            <a:off x="497438" y="3351436"/>
            <a:ext cx="3125100" cy="406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1600">
                <a:solidFill>
                  <a:schemeClr val="dk1"/>
                </a:solidFill>
                <a:latin typeface="Helvetica Neue"/>
                <a:ea typeface="Helvetica Neue"/>
                <a:cs typeface="Helvetica Neue"/>
                <a:sym typeface="Helvetica Neue"/>
              </a:rPr>
              <a:t>Insert presentation details here</a:t>
            </a:r>
            <a:endParaRPr/>
          </a:p>
        </p:txBody>
      </p:sp>
      <p:sp>
        <p:nvSpPr>
          <p:cNvPr id="41" name="Google Shape;41;p7"/>
          <p:cNvSpPr/>
          <p:nvPr/>
        </p:nvSpPr>
        <p:spPr>
          <a:xfrm>
            <a:off x="0" y="4567825"/>
            <a:ext cx="402900" cy="591000"/>
          </a:xfrm>
          <a:prstGeom prst="rect">
            <a:avLst/>
          </a:prstGeom>
          <a:solidFill>
            <a:srgbClr val="3087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Light"/>
              <a:ea typeface="Helvetica Neue Light"/>
              <a:cs typeface="Helvetica Neue Light"/>
              <a:sym typeface="Helvetica Neue Light"/>
            </a:endParaRPr>
          </a:p>
        </p:txBody>
      </p:sp>
      <p:cxnSp>
        <p:nvCxnSpPr>
          <p:cNvPr id="42" name="Google Shape;42;p7"/>
          <p:cNvCxnSpPr/>
          <p:nvPr/>
        </p:nvCxnSpPr>
        <p:spPr>
          <a:xfrm>
            <a:off x="5600" y="4567825"/>
            <a:ext cx="9141300" cy="0"/>
          </a:xfrm>
          <a:prstGeom prst="straightConnector1">
            <a:avLst/>
          </a:prstGeom>
          <a:noFill/>
          <a:ln cap="flat" cmpd="sng" w="9525">
            <a:solidFill>
              <a:srgbClr val="30873F"/>
            </a:solidFill>
            <a:prstDash val="solid"/>
            <a:round/>
            <a:headEnd len="med" w="med" type="none"/>
            <a:tailEnd len="med" w="med" type="none"/>
          </a:ln>
        </p:spPr>
      </p:cxnSp>
      <p:sp>
        <p:nvSpPr>
          <p:cNvPr id="43" name="Google Shape;43;p7"/>
          <p:cNvSpPr txBox="1"/>
          <p:nvPr/>
        </p:nvSpPr>
        <p:spPr>
          <a:xfrm>
            <a:off x="493650" y="4701775"/>
            <a:ext cx="4358100" cy="323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b="1" lang="en-GB" sz="1000">
                <a:solidFill>
                  <a:srgbClr val="02164F"/>
                </a:solidFill>
                <a:latin typeface="Helvetica Neue"/>
                <a:ea typeface="Helvetica Neue"/>
                <a:cs typeface="Helvetica Neue"/>
                <a:sym typeface="Helvetica Neue"/>
              </a:rPr>
              <a:t>WORKSHOP 2  </a:t>
            </a:r>
            <a:r>
              <a:rPr lang="en-GB" sz="1000">
                <a:solidFill>
                  <a:srgbClr val="02164F"/>
                </a:solidFill>
                <a:latin typeface="Helvetica Neue"/>
                <a:ea typeface="Helvetica Neue"/>
                <a:cs typeface="Helvetica Neue"/>
                <a:sym typeface="Helvetica Neue"/>
              </a:rPr>
              <a:t>|  </a:t>
            </a:r>
            <a:r>
              <a:rPr i="1" lang="en-GB" sz="1000">
                <a:solidFill>
                  <a:srgbClr val="02164F"/>
                </a:solidFill>
                <a:latin typeface="Helvetica Neue"/>
                <a:ea typeface="Helvetica Neue"/>
                <a:cs typeface="Helvetica Neue"/>
                <a:sym typeface="Helvetica Neue"/>
              </a:rPr>
              <a:t>Idea Generation</a:t>
            </a:r>
            <a:r>
              <a:rPr i="1" lang="en-GB" sz="1000">
                <a:solidFill>
                  <a:srgbClr val="02164F"/>
                </a:solidFill>
                <a:latin typeface="Helvetica Neue"/>
                <a:ea typeface="Helvetica Neue"/>
                <a:cs typeface="Helvetica Neue"/>
                <a:sym typeface="Helvetica Neue"/>
              </a:rPr>
              <a:t>  </a:t>
            </a:r>
            <a:endParaRPr i="1" sz="800">
              <a:solidFill>
                <a:srgbClr val="02164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 name="Shape 47"/>
        <p:cNvGrpSpPr/>
        <p:nvPr/>
      </p:nvGrpSpPr>
      <p:grpSpPr>
        <a:xfrm>
          <a:off x="0" y="0"/>
          <a:ext cx="0" cy="0"/>
          <a:chOff x="0" y="0"/>
          <a:chExt cx="0" cy="0"/>
        </a:xfrm>
      </p:grpSpPr>
      <p:sp>
        <p:nvSpPr>
          <p:cNvPr id="48" name="Google Shape;48;p8"/>
          <p:cNvSpPr txBox="1"/>
          <p:nvPr>
            <p:ph type="title"/>
          </p:nvPr>
        </p:nvSpPr>
        <p:spPr>
          <a:xfrm>
            <a:off x="360000" y="614850"/>
            <a:ext cx="5929800" cy="18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Introduction to ideation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9"/>
          <p:cNvSpPr txBox="1"/>
          <p:nvPr/>
        </p:nvSpPr>
        <p:spPr>
          <a:xfrm>
            <a:off x="368225" y="2114550"/>
            <a:ext cx="2658300" cy="910500"/>
          </a:xfrm>
          <a:prstGeom prst="rect">
            <a:avLst/>
          </a:prstGeom>
          <a:noFill/>
          <a:ln>
            <a:noFill/>
          </a:ln>
        </p:spPr>
        <p:txBody>
          <a:bodyPr anchorCtr="0" anchor="t" bIns="0" lIns="0" spcFirstLastPara="1" rIns="0" wrap="square" tIns="0">
            <a:noAutofit/>
          </a:bodyPr>
          <a:lstStyle/>
          <a:p>
            <a:pPr indent="0" lvl="0" marL="0" rtl="0" algn="l">
              <a:lnSpc>
                <a:spcPct val="104200"/>
              </a:lnSpc>
              <a:spcBef>
                <a:spcPts val="0"/>
              </a:spcBef>
              <a:spcAft>
                <a:spcPts val="0"/>
              </a:spcAft>
              <a:buNone/>
            </a:pPr>
            <a:r>
              <a:rPr b="1" lang="en-GB" sz="1600">
                <a:solidFill>
                  <a:srgbClr val="343230"/>
                </a:solidFill>
              </a:rPr>
              <a:t>Ideation is the creative process where you generate as many ideas and solutions to a problem</a:t>
            </a:r>
            <a:endParaRPr b="1" sz="1600">
              <a:solidFill>
                <a:srgbClr val="343230"/>
              </a:solidFill>
            </a:endParaRPr>
          </a:p>
          <a:p>
            <a:pPr indent="0" lvl="0" marL="0" rtl="0" algn="l">
              <a:lnSpc>
                <a:spcPct val="104200"/>
              </a:lnSpc>
              <a:spcBef>
                <a:spcPts val="0"/>
              </a:spcBef>
              <a:spcAft>
                <a:spcPts val="0"/>
              </a:spcAft>
              <a:buNone/>
            </a:pPr>
            <a:r>
              <a:rPr b="1" lang="en-GB" sz="1600">
                <a:solidFill>
                  <a:srgbClr val="343230"/>
                </a:solidFill>
              </a:rPr>
              <a:t>as </a:t>
            </a:r>
            <a:r>
              <a:rPr b="1" lang="en-GB" sz="1600">
                <a:solidFill>
                  <a:srgbClr val="343230"/>
                </a:solidFill>
              </a:rPr>
              <a:t>possible</a:t>
            </a:r>
            <a:r>
              <a:rPr b="1" lang="en-GB" sz="1600">
                <a:solidFill>
                  <a:srgbClr val="343230"/>
                </a:solidFill>
              </a:rPr>
              <a:t>.</a:t>
            </a:r>
            <a:endParaRPr b="1" sz="1600">
              <a:solidFill>
                <a:srgbClr val="343230"/>
              </a:solidFill>
            </a:endParaRPr>
          </a:p>
        </p:txBody>
      </p:sp>
      <p:sp>
        <p:nvSpPr>
          <p:cNvPr id="54" name="Google Shape;54;p9"/>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a:solidFill>
                  <a:srgbClr val="30873F"/>
                </a:solidFill>
              </a:rPr>
              <a:t>What is Ideation? </a:t>
            </a:r>
            <a:endParaRPr>
              <a:solidFill>
                <a:srgbClr val="30873F"/>
              </a:solidFill>
            </a:endParaRPr>
          </a:p>
        </p:txBody>
      </p:sp>
      <p:sp>
        <p:nvSpPr>
          <p:cNvPr id="55" name="Google Shape;55;p9"/>
          <p:cNvSpPr txBox="1"/>
          <p:nvPr/>
        </p:nvSpPr>
        <p:spPr>
          <a:xfrm>
            <a:off x="5896675" y="2114550"/>
            <a:ext cx="2429400" cy="1365000"/>
          </a:xfrm>
          <a:prstGeom prst="rect">
            <a:avLst/>
          </a:prstGeom>
          <a:noFill/>
          <a:ln>
            <a:noFill/>
          </a:ln>
        </p:spPr>
        <p:txBody>
          <a:bodyPr anchorCtr="0" anchor="t" bIns="91425" lIns="91425" spcFirstLastPara="1" rIns="91425" wrap="square" tIns="0">
            <a:spAutoFit/>
          </a:bodyPr>
          <a:lstStyle/>
          <a:p>
            <a:pPr indent="0" lvl="0" marL="0" rtl="0" algn="l">
              <a:lnSpc>
                <a:spcPct val="104200"/>
              </a:lnSpc>
              <a:spcBef>
                <a:spcPts val="0"/>
              </a:spcBef>
              <a:spcAft>
                <a:spcPts val="0"/>
              </a:spcAft>
              <a:buNone/>
            </a:pPr>
            <a:r>
              <a:rPr lang="en-GB" sz="1600">
                <a:solidFill>
                  <a:srgbClr val="343230"/>
                </a:solidFill>
              </a:rPr>
              <a:t>We are going to use ideation to think of new ideas to help solve for the prioritised immunization barriers. </a:t>
            </a:r>
            <a:endParaRPr sz="1600">
              <a:solidFill>
                <a:srgbClr val="343230"/>
              </a:solidFill>
            </a:endParaRPr>
          </a:p>
        </p:txBody>
      </p:sp>
      <p:sp>
        <p:nvSpPr>
          <p:cNvPr id="56" name="Google Shape;56;p9"/>
          <p:cNvSpPr txBox="1"/>
          <p:nvPr/>
        </p:nvSpPr>
        <p:spPr>
          <a:xfrm>
            <a:off x="3238250" y="2114550"/>
            <a:ext cx="2429400" cy="852000"/>
          </a:xfrm>
          <a:prstGeom prst="rect">
            <a:avLst/>
          </a:prstGeom>
          <a:noFill/>
          <a:ln>
            <a:noFill/>
          </a:ln>
        </p:spPr>
        <p:txBody>
          <a:bodyPr anchorCtr="0" anchor="t" bIns="91425" lIns="91425" spcFirstLastPara="1" rIns="91425" wrap="square" tIns="0">
            <a:spAutoFit/>
          </a:bodyPr>
          <a:lstStyle/>
          <a:p>
            <a:pPr indent="0" lvl="0" marL="0" rtl="0" algn="l">
              <a:lnSpc>
                <a:spcPct val="104200"/>
              </a:lnSpc>
              <a:spcBef>
                <a:spcPts val="0"/>
              </a:spcBef>
              <a:spcAft>
                <a:spcPts val="0"/>
              </a:spcAft>
              <a:buNone/>
            </a:pPr>
            <a:r>
              <a:rPr lang="en-GB" sz="1600">
                <a:solidFill>
                  <a:srgbClr val="343230"/>
                </a:solidFill>
              </a:rPr>
              <a:t>The goal is to think of new ideas that you haven’t tried before. </a:t>
            </a:r>
            <a:endParaRPr sz="1600">
              <a:solidFill>
                <a:srgbClr val="34323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0"/>
          <p:cNvSpPr txBox="1"/>
          <p:nvPr/>
        </p:nvSpPr>
        <p:spPr>
          <a:xfrm>
            <a:off x="360000" y="1145025"/>
            <a:ext cx="6098700" cy="945600"/>
          </a:xfrm>
          <a:prstGeom prst="rect">
            <a:avLst/>
          </a:prstGeom>
          <a:noFill/>
          <a:ln>
            <a:noFill/>
          </a:ln>
        </p:spPr>
        <p:txBody>
          <a:bodyPr anchorCtr="0" anchor="t" bIns="0" lIns="0" spcFirstLastPara="1" rIns="0" wrap="square" tIns="3725">
            <a:noAutofit/>
          </a:bodyPr>
          <a:lstStyle/>
          <a:p>
            <a:pPr indent="0" lvl="0" marL="0" rtl="0" algn="l">
              <a:spcBef>
                <a:spcPts val="600"/>
              </a:spcBef>
              <a:spcAft>
                <a:spcPts val="0"/>
              </a:spcAft>
              <a:buNone/>
            </a:pPr>
            <a:r>
              <a:rPr i="1" lang="en-GB" sz="1500">
                <a:solidFill>
                  <a:srgbClr val="222222"/>
                </a:solidFill>
              </a:rPr>
              <a:t>The right mindset is important for ideation. </a:t>
            </a:r>
            <a:endParaRPr i="1" sz="1500">
              <a:solidFill>
                <a:srgbClr val="222222"/>
              </a:solidFill>
            </a:endParaRPr>
          </a:p>
          <a:p>
            <a:pPr indent="0" lvl="0" marL="0" rtl="0" algn="l">
              <a:spcBef>
                <a:spcPts val="600"/>
              </a:spcBef>
              <a:spcAft>
                <a:spcPts val="0"/>
              </a:spcAft>
              <a:buNone/>
            </a:pPr>
            <a:r>
              <a:rPr lang="en-GB" sz="1500">
                <a:solidFill>
                  <a:srgbClr val="222222"/>
                </a:solidFill>
              </a:rPr>
              <a:t>Remember: </a:t>
            </a:r>
            <a:endParaRPr>
              <a:solidFill>
                <a:srgbClr val="343230"/>
              </a:solidFill>
            </a:endParaRPr>
          </a:p>
        </p:txBody>
      </p:sp>
      <p:sp>
        <p:nvSpPr>
          <p:cNvPr id="62" name="Google Shape;62;p10"/>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0" rtl="0" algn="l">
              <a:spcBef>
                <a:spcPts val="0"/>
              </a:spcBef>
              <a:spcAft>
                <a:spcPts val="0"/>
              </a:spcAft>
              <a:buClr>
                <a:schemeClr val="dk1"/>
              </a:buClr>
              <a:buSzPts val="1100"/>
              <a:buFont typeface="Arial"/>
              <a:buNone/>
            </a:pPr>
            <a:r>
              <a:rPr lang="en-GB">
                <a:solidFill>
                  <a:srgbClr val="30873F"/>
                </a:solidFill>
              </a:rPr>
              <a:t>Rules of Ideation </a:t>
            </a:r>
            <a:endParaRPr>
              <a:solidFill>
                <a:srgbClr val="30873F"/>
              </a:solidFill>
            </a:endParaRPr>
          </a:p>
          <a:p>
            <a:pPr indent="0" lvl="0" marL="0" rtl="0" algn="l">
              <a:lnSpc>
                <a:spcPct val="100000"/>
              </a:lnSpc>
              <a:spcBef>
                <a:spcPts val="0"/>
              </a:spcBef>
              <a:spcAft>
                <a:spcPts val="0"/>
              </a:spcAft>
              <a:buNone/>
            </a:pPr>
            <a:r>
              <a:t/>
            </a:r>
            <a:endParaRPr>
              <a:solidFill>
                <a:srgbClr val="30873F"/>
              </a:solidFill>
            </a:endParaRPr>
          </a:p>
        </p:txBody>
      </p:sp>
      <p:sp>
        <p:nvSpPr>
          <p:cNvPr id="63" name="Google Shape;63;p10"/>
          <p:cNvSpPr txBox="1"/>
          <p:nvPr/>
        </p:nvSpPr>
        <p:spPr>
          <a:xfrm>
            <a:off x="283800" y="2199450"/>
            <a:ext cx="1599600" cy="1742100"/>
          </a:xfrm>
          <a:prstGeom prst="rect">
            <a:avLst/>
          </a:prstGeom>
          <a:noFill/>
          <a:ln>
            <a:noFill/>
          </a:ln>
        </p:spPr>
        <p:txBody>
          <a:bodyPr anchorCtr="0" anchor="t" bIns="91425" lIns="91425" spcFirstLastPara="1" rIns="91425" wrap="square" tIns="91425">
            <a:noAutofit/>
          </a:bodyPr>
          <a:lstStyle/>
          <a:p>
            <a:pPr indent="0" lvl="0" marL="0" rtl="0" algn="l">
              <a:lnSpc>
                <a:spcPct val="104200"/>
              </a:lnSpc>
              <a:spcBef>
                <a:spcPts val="0"/>
              </a:spcBef>
              <a:spcAft>
                <a:spcPts val="0"/>
              </a:spcAft>
              <a:buNone/>
            </a:pPr>
            <a:r>
              <a:rPr b="1" lang="en-GB">
                <a:solidFill>
                  <a:srgbClr val="343230"/>
                </a:solidFill>
              </a:rPr>
              <a:t>Aim for quantity:</a:t>
            </a:r>
            <a:r>
              <a:rPr lang="en-GB">
                <a:solidFill>
                  <a:srgbClr val="343230"/>
                </a:solidFill>
              </a:rPr>
              <a:t> Come up with as many ideas as possible. Don’t worry if they are good ideas or not. </a:t>
            </a:r>
            <a:endParaRPr>
              <a:solidFill>
                <a:srgbClr val="343230"/>
              </a:solidFill>
            </a:endParaRPr>
          </a:p>
          <a:p>
            <a:pPr indent="0" lvl="0" marL="0" rtl="0" algn="l">
              <a:lnSpc>
                <a:spcPct val="104200"/>
              </a:lnSpc>
              <a:spcBef>
                <a:spcPts val="0"/>
              </a:spcBef>
              <a:spcAft>
                <a:spcPts val="0"/>
              </a:spcAft>
              <a:buNone/>
            </a:pPr>
            <a:r>
              <a:t/>
            </a:r>
            <a:endParaRPr/>
          </a:p>
        </p:txBody>
      </p:sp>
      <p:sp>
        <p:nvSpPr>
          <p:cNvPr id="64" name="Google Shape;64;p10"/>
          <p:cNvSpPr txBox="1"/>
          <p:nvPr/>
        </p:nvSpPr>
        <p:spPr>
          <a:xfrm>
            <a:off x="1936785" y="2199450"/>
            <a:ext cx="1599600" cy="1080600"/>
          </a:xfrm>
          <a:prstGeom prst="rect">
            <a:avLst/>
          </a:prstGeom>
          <a:noFill/>
          <a:ln>
            <a:noFill/>
          </a:ln>
        </p:spPr>
        <p:txBody>
          <a:bodyPr anchorCtr="0" anchor="t" bIns="91425" lIns="91425" spcFirstLastPara="1" rIns="91425" wrap="square" tIns="91425">
            <a:noAutofit/>
          </a:bodyPr>
          <a:lstStyle/>
          <a:p>
            <a:pPr indent="0" lvl="0" marL="0" rtl="0" algn="l">
              <a:lnSpc>
                <a:spcPct val="104200"/>
              </a:lnSpc>
              <a:spcBef>
                <a:spcPts val="0"/>
              </a:spcBef>
              <a:spcAft>
                <a:spcPts val="0"/>
              </a:spcAft>
              <a:buNone/>
            </a:pPr>
            <a:r>
              <a:rPr b="1" lang="en-GB">
                <a:solidFill>
                  <a:srgbClr val="343230"/>
                </a:solidFill>
              </a:rPr>
              <a:t>Try new things:</a:t>
            </a:r>
            <a:r>
              <a:rPr lang="en-GB">
                <a:solidFill>
                  <a:srgbClr val="343230"/>
                </a:solidFill>
              </a:rPr>
              <a:t> Go beyond the ideas you’ve previously tried and tested. </a:t>
            </a:r>
            <a:endParaRPr>
              <a:solidFill>
                <a:schemeClr val="dk1"/>
              </a:solidFill>
            </a:endParaRPr>
          </a:p>
        </p:txBody>
      </p:sp>
      <p:sp>
        <p:nvSpPr>
          <p:cNvPr id="65" name="Google Shape;65;p10"/>
          <p:cNvSpPr txBox="1"/>
          <p:nvPr/>
        </p:nvSpPr>
        <p:spPr>
          <a:xfrm>
            <a:off x="3589771" y="2199450"/>
            <a:ext cx="1599600" cy="1266300"/>
          </a:xfrm>
          <a:prstGeom prst="rect">
            <a:avLst/>
          </a:prstGeom>
          <a:noFill/>
          <a:ln>
            <a:noFill/>
          </a:ln>
        </p:spPr>
        <p:txBody>
          <a:bodyPr anchorCtr="0" anchor="t" bIns="91425" lIns="91425" spcFirstLastPara="1" rIns="91425" wrap="square" tIns="91425">
            <a:noAutofit/>
          </a:bodyPr>
          <a:lstStyle/>
          <a:p>
            <a:pPr indent="0" lvl="0" marL="0" rtl="0" algn="l">
              <a:lnSpc>
                <a:spcPct val="104200"/>
              </a:lnSpc>
              <a:spcBef>
                <a:spcPts val="0"/>
              </a:spcBef>
              <a:spcAft>
                <a:spcPts val="0"/>
              </a:spcAft>
              <a:buNone/>
            </a:pPr>
            <a:r>
              <a:rPr b="1" lang="en-GB">
                <a:solidFill>
                  <a:srgbClr val="343230"/>
                </a:solidFill>
              </a:rPr>
              <a:t>Don’t fall in love:</a:t>
            </a:r>
            <a:r>
              <a:rPr lang="en-GB">
                <a:solidFill>
                  <a:srgbClr val="343230"/>
                </a:solidFill>
              </a:rPr>
              <a:t> Learn to let go of ideas to make space for new ones.</a:t>
            </a:r>
            <a:endParaRPr>
              <a:solidFill>
                <a:srgbClr val="343230"/>
              </a:solidFill>
            </a:endParaRPr>
          </a:p>
          <a:p>
            <a:pPr indent="0" lvl="0" marL="0" rtl="0" algn="l">
              <a:lnSpc>
                <a:spcPct val="104200"/>
              </a:lnSpc>
              <a:spcBef>
                <a:spcPts val="0"/>
              </a:spcBef>
              <a:spcAft>
                <a:spcPts val="0"/>
              </a:spcAft>
              <a:buNone/>
            </a:pPr>
            <a:r>
              <a:t/>
            </a:r>
            <a:endParaRPr>
              <a:solidFill>
                <a:schemeClr val="dk1"/>
              </a:solidFill>
            </a:endParaRPr>
          </a:p>
        </p:txBody>
      </p:sp>
      <p:sp>
        <p:nvSpPr>
          <p:cNvPr id="66" name="Google Shape;66;p10"/>
          <p:cNvSpPr txBox="1"/>
          <p:nvPr/>
        </p:nvSpPr>
        <p:spPr>
          <a:xfrm>
            <a:off x="5242756" y="2199450"/>
            <a:ext cx="1599600" cy="1452000"/>
          </a:xfrm>
          <a:prstGeom prst="rect">
            <a:avLst/>
          </a:prstGeom>
          <a:noFill/>
          <a:ln>
            <a:noFill/>
          </a:ln>
        </p:spPr>
        <p:txBody>
          <a:bodyPr anchorCtr="0" anchor="t" bIns="91425" lIns="91425" spcFirstLastPara="1" rIns="91425" wrap="square" tIns="91425">
            <a:noAutofit/>
          </a:bodyPr>
          <a:lstStyle/>
          <a:p>
            <a:pPr indent="0" lvl="0" marL="0" rtl="0" algn="l">
              <a:lnSpc>
                <a:spcPct val="104200"/>
              </a:lnSpc>
              <a:spcBef>
                <a:spcPts val="0"/>
              </a:spcBef>
              <a:spcAft>
                <a:spcPts val="0"/>
              </a:spcAft>
              <a:buNone/>
            </a:pPr>
            <a:r>
              <a:rPr b="1" lang="en-GB">
                <a:solidFill>
                  <a:srgbClr val="343230"/>
                </a:solidFill>
              </a:rPr>
              <a:t>Don’t judge others:</a:t>
            </a:r>
            <a:r>
              <a:rPr lang="en-GB">
                <a:solidFill>
                  <a:srgbClr val="343230"/>
                </a:solidFill>
              </a:rPr>
              <a:t> Say “Yes, and…” to build on other ideas rather than critiquing them. </a:t>
            </a:r>
            <a:endParaRPr>
              <a:solidFill>
                <a:srgbClr val="343230"/>
              </a:solidFill>
            </a:endParaRPr>
          </a:p>
          <a:p>
            <a:pPr indent="0" lvl="0" marL="0" rtl="0" algn="l">
              <a:lnSpc>
                <a:spcPct val="104200"/>
              </a:lnSpc>
              <a:spcBef>
                <a:spcPts val="0"/>
              </a:spcBef>
              <a:spcAft>
                <a:spcPts val="0"/>
              </a:spcAft>
              <a:buNone/>
            </a:pPr>
            <a:r>
              <a:t/>
            </a:r>
            <a:endParaRPr>
              <a:solidFill>
                <a:schemeClr val="dk1"/>
              </a:solidFill>
            </a:endParaRPr>
          </a:p>
        </p:txBody>
      </p:sp>
      <p:sp>
        <p:nvSpPr>
          <p:cNvPr id="67" name="Google Shape;67;p10"/>
          <p:cNvSpPr txBox="1"/>
          <p:nvPr/>
        </p:nvSpPr>
        <p:spPr>
          <a:xfrm>
            <a:off x="6895741" y="2199450"/>
            <a:ext cx="1599600" cy="892200"/>
          </a:xfrm>
          <a:prstGeom prst="rect">
            <a:avLst/>
          </a:prstGeom>
          <a:noFill/>
          <a:ln>
            <a:noFill/>
          </a:ln>
        </p:spPr>
        <p:txBody>
          <a:bodyPr anchorCtr="0" anchor="t" bIns="91425" lIns="91425" spcFirstLastPara="1" rIns="91425" wrap="square" tIns="91425">
            <a:noAutofit/>
          </a:bodyPr>
          <a:lstStyle/>
          <a:p>
            <a:pPr indent="0" lvl="0" marL="0" rtl="0" algn="l">
              <a:lnSpc>
                <a:spcPct val="104200"/>
              </a:lnSpc>
              <a:spcBef>
                <a:spcPts val="0"/>
              </a:spcBef>
              <a:spcAft>
                <a:spcPts val="0"/>
              </a:spcAft>
              <a:buNone/>
            </a:pPr>
            <a:r>
              <a:rPr b="1" lang="en-GB">
                <a:solidFill>
                  <a:srgbClr val="343230"/>
                </a:solidFill>
              </a:rPr>
              <a:t>No bad ideas</a:t>
            </a:r>
            <a:r>
              <a:rPr b="1" lang="en-GB">
                <a:solidFill>
                  <a:srgbClr val="343230"/>
                </a:solidFill>
              </a:rPr>
              <a:t>: </a:t>
            </a:r>
            <a:r>
              <a:rPr lang="en-GB">
                <a:solidFill>
                  <a:srgbClr val="343230"/>
                </a:solidFill>
              </a:rPr>
              <a:t>All ideas are welcome. Be wild in your thinking.</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1"/>
          <p:cNvSpPr txBox="1"/>
          <p:nvPr/>
        </p:nvSpPr>
        <p:spPr>
          <a:xfrm>
            <a:off x="360000" y="1986550"/>
            <a:ext cx="2603100" cy="10569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None/>
            </a:pPr>
            <a:r>
              <a:rPr lang="en-GB" sz="1200">
                <a:solidFill>
                  <a:srgbClr val="222222"/>
                </a:solidFill>
              </a:rPr>
              <a:t>A </a:t>
            </a:r>
            <a:r>
              <a:rPr b="1" lang="en-GB" sz="1200">
                <a:solidFill>
                  <a:srgbClr val="222222"/>
                </a:solidFill>
              </a:rPr>
              <a:t>solution</a:t>
            </a:r>
            <a:r>
              <a:rPr lang="en-GB" sz="1200">
                <a:solidFill>
                  <a:srgbClr val="222222"/>
                </a:solidFill>
              </a:rPr>
              <a:t> is a way to solve your immunization barriers. It is the main big idea or approach to address a challenge. </a:t>
            </a:r>
            <a:endParaRPr sz="1200">
              <a:solidFill>
                <a:srgbClr val="222222"/>
              </a:solidFill>
            </a:endParaRPr>
          </a:p>
          <a:p>
            <a:pPr indent="0" lvl="0" marL="0" rtl="0" algn="l">
              <a:lnSpc>
                <a:spcPct val="115000"/>
              </a:lnSpc>
              <a:spcBef>
                <a:spcPts val="1200"/>
              </a:spcBef>
              <a:spcAft>
                <a:spcPts val="1200"/>
              </a:spcAft>
              <a:buNone/>
            </a:pPr>
            <a:r>
              <a:rPr lang="en-GB" sz="1200">
                <a:solidFill>
                  <a:srgbClr val="222222"/>
                </a:solidFill>
              </a:rPr>
              <a:t>E.g. “Mobile vaccination sites that travel between communities for key events,” or “Incentive scheme, providing community discounts to local businesses.” </a:t>
            </a:r>
            <a:endParaRPr b="1" sz="1200">
              <a:solidFill>
                <a:srgbClr val="222222"/>
              </a:solidFill>
            </a:endParaRPr>
          </a:p>
        </p:txBody>
      </p:sp>
      <p:sp>
        <p:nvSpPr>
          <p:cNvPr id="73" name="Google Shape;73;p11"/>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0" rtl="0" algn="l">
              <a:spcBef>
                <a:spcPts val="0"/>
              </a:spcBef>
              <a:spcAft>
                <a:spcPts val="0"/>
              </a:spcAft>
              <a:buClr>
                <a:schemeClr val="dk1"/>
              </a:buClr>
              <a:buSzPts val="1100"/>
              <a:buFont typeface="Arial"/>
              <a:buNone/>
            </a:pPr>
            <a:r>
              <a:rPr lang="en-GB">
                <a:solidFill>
                  <a:srgbClr val="30873F"/>
                </a:solidFill>
              </a:rPr>
              <a:t>What is a Solution Idea? </a:t>
            </a:r>
            <a:endParaRPr>
              <a:solidFill>
                <a:srgbClr val="30873F"/>
              </a:solidFill>
            </a:endParaRPr>
          </a:p>
          <a:p>
            <a:pPr indent="0" lvl="0" marL="0" rtl="0" algn="l">
              <a:lnSpc>
                <a:spcPct val="100000"/>
              </a:lnSpc>
              <a:spcBef>
                <a:spcPts val="0"/>
              </a:spcBef>
              <a:spcAft>
                <a:spcPts val="0"/>
              </a:spcAft>
              <a:buNone/>
            </a:pPr>
            <a:r>
              <a:t/>
            </a:r>
            <a:endParaRPr>
              <a:solidFill>
                <a:srgbClr val="30873F"/>
              </a:solidFill>
            </a:endParaRPr>
          </a:p>
        </p:txBody>
      </p:sp>
      <p:sp>
        <p:nvSpPr>
          <p:cNvPr id="74" name="Google Shape;74;p11"/>
          <p:cNvSpPr txBox="1"/>
          <p:nvPr/>
        </p:nvSpPr>
        <p:spPr>
          <a:xfrm>
            <a:off x="5224500" y="0"/>
            <a:ext cx="3919500" cy="9234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Explain the difference between Solutions and Activities. For the strategy, we will be focusing on solutions.</a:t>
            </a:r>
            <a:endParaRPr sz="1200">
              <a:solidFill>
                <a:srgbClr val="02164F"/>
              </a:solidFill>
            </a:endParaRPr>
          </a:p>
        </p:txBody>
      </p:sp>
      <p:sp>
        <p:nvSpPr>
          <p:cNvPr id="75" name="Google Shape;75;p11"/>
          <p:cNvSpPr txBox="1"/>
          <p:nvPr/>
        </p:nvSpPr>
        <p:spPr>
          <a:xfrm>
            <a:off x="3223343" y="1986550"/>
            <a:ext cx="2603100" cy="10569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None/>
            </a:pPr>
            <a:r>
              <a:rPr lang="en-GB" sz="1200">
                <a:solidFill>
                  <a:srgbClr val="222222"/>
                </a:solidFill>
              </a:rPr>
              <a:t>A solution is </a:t>
            </a:r>
            <a:r>
              <a:rPr b="1" lang="en-GB" sz="1200">
                <a:solidFill>
                  <a:srgbClr val="222222"/>
                </a:solidFill>
              </a:rPr>
              <a:t>not an activity.</a:t>
            </a:r>
            <a:r>
              <a:rPr lang="en-GB" sz="1200">
                <a:solidFill>
                  <a:srgbClr val="222222"/>
                </a:solidFill>
              </a:rPr>
              <a:t> An </a:t>
            </a:r>
            <a:r>
              <a:rPr b="1" lang="en-GB" sz="1200">
                <a:solidFill>
                  <a:srgbClr val="222222"/>
                </a:solidFill>
              </a:rPr>
              <a:t>activity</a:t>
            </a:r>
            <a:r>
              <a:rPr lang="en-GB" sz="1200">
                <a:solidFill>
                  <a:srgbClr val="222222"/>
                </a:solidFill>
              </a:rPr>
              <a:t> is a specific action or task that you need to do to implement the solution. E.g. “Organise a community workshop to understand where to place vaccination sites” or “Develop communication materials including posters to raise awareness of the incentive scheme.” Activities are essentially the steps you need to do during implementation. </a:t>
            </a:r>
            <a:endParaRPr sz="1200">
              <a:solidFill>
                <a:srgbClr val="222222"/>
              </a:solidFill>
            </a:endParaRPr>
          </a:p>
          <a:p>
            <a:pPr indent="0" lvl="0" marL="0" rtl="0" algn="l">
              <a:lnSpc>
                <a:spcPct val="115000"/>
              </a:lnSpc>
              <a:spcBef>
                <a:spcPts val="1200"/>
              </a:spcBef>
              <a:spcAft>
                <a:spcPts val="1200"/>
              </a:spcAft>
              <a:buNone/>
            </a:pPr>
            <a:r>
              <a:t/>
            </a:r>
            <a:endParaRPr b="1" sz="1200">
              <a:solidFill>
                <a:srgbClr val="222222"/>
              </a:solidFill>
            </a:endParaRPr>
          </a:p>
        </p:txBody>
      </p:sp>
      <p:sp>
        <p:nvSpPr>
          <p:cNvPr id="76" name="Google Shape;76;p11"/>
          <p:cNvSpPr txBox="1"/>
          <p:nvPr/>
        </p:nvSpPr>
        <p:spPr>
          <a:xfrm>
            <a:off x="6086686" y="1986550"/>
            <a:ext cx="2603100" cy="10569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1200"/>
              </a:spcAft>
              <a:buNone/>
            </a:pPr>
            <a:r>
              <a:rPr lang="en-GB" sz="1200">
                <a:solidFill>
                  <a:srgbClr val="222222"/>
                </a:solidFill>
              </a:rPr>
              <a:t>While activities are important for detailed implementation plans, for your Immunization Demand Strategy we’ll be thinking of </a:t>
            </a:r>
            <a:r>
              <a:rPr b="1" lang="en-GB" sz="1200">
                <a:solidFill>
                  <a:srgbClr val="222222"/>
                </a:solidFill>
              </a:rPr>
              <a:t>solutions to each of the priority immunization barriers.</a:t>
            </a:r>
            <a:endParaRPr b="1" sz="1200">
              <a:solidFill>
                <a:srgbClr val="22222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2"/>
          <p:cNvSpPr/>
          <p:nvPr/>
        </p:nvSpPr>
        <p:spPr>
          <a:xfrm>
            <a:off x="-7325" y="996450"/>
            <a:ext cx="9144000" cy="3619500"/>
          </a:xfrm>
          <a:prstGeom prst="rect">
            <a:avLst/>
          </a:prstGeom>
          <a:solidFill>
            <a:srgbClr val="EFFCE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 name="Google Shape;82;p12"/>
          <p:cNvSpPr txBox="1"/>
          <p:nvPr/>
        </p:nvSpPr>
        <p:spPr>
          <a:xfrm>
            <a:off x="2335800" y="1182600"/>
            <a:ext cx="4472400" cy="11748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None/>
            </a:pPr>
            <a:r>
              <a:rPr b="1" lang="en-GB" sz="1200">
                <a:solidFill>
                  <a:srgbClr val="30873F"/>
                </a:solidFill>
              </a:rPr>
              <a:t>THE SOLUTION: </a:t>
            </a:r>
            <a:endParaRPr b="1" sz="1200">
              <a:solidFill>
                <a:srgbClr val="30873F"/>
              </a:solidFill>
            </a:endParaRPr>
          </a:p>
          <a:p>
            <a:pPr indent="0" lvl="0" marL="0" rtl="0" algn="l">
              <a:lnSpc>
                <a:spcPct val="115000"/>
              </a:lnSpc>
              <a:spcBef>
                <a:spcPts val="1200"/>
              </a:spcBef>
              <a:spcAft>
                <a:spcPts val="1200"/>
              </a:spcAft>
              <a:buNone/>
            </a:pPr>
            <a:r>
              <a:rPr i="1" lang="en-GB">
                <a:solidFill>
                  <a:srgbClr val="222222"/>
                </a:solidFill>
              </a:rPr>
              <a:t>Create a network of local vaccine champions to promote vaccines in the community</a:t>
            </a:r>
            <a:endParaRPr b="1" i="1">
              <a:solidFill>
                <a:srgbClr val="222222"/>
              </a:solidFill>
            </a:endParaRPr>
          </a:p>
        </p:txBody>
      </p:sp>
      <p:sp>
        <p:nvSpPr>
          <p:cNvPr id="83" name="Google Shape;83;p12"/>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0" rtl="0" algn="l">
              <a:spcBef>
                <a:spcPts val="0"/>
              </a:spcBef>
              <a:spcAft>
                <a:spcPts val="0"/>
              </a:spcAft>
              <a:buClr>
                <a:schemeClr val="dk1"/>
              </a:buClr>
              <a:buSzPts val="1100"/>
              <a:buFont typeface="Arial"/>
              <a:buNone/>
            </a:pPr>
            <a:r>
              <a:rPr lang="en-GB">
                <a:solidFill>
                  <a:srgbClr val="30873F"/>
                </a:solidFill>
              </a:rPr>
              <a:t>Solution vs. Activity Example</a:t>
            </a:r>
            <a:endParaRPr>
              <a:solidFill>
                <a:srgbClr val="30873F"/>
              </a:solidFill>
            </a:endParaRPr>
          </a:p>
          <a:p>
            <a:pPr indent="0" lvl="0" marL="0" rtl="0" algn="l">
              <a:lnSpc>
                <a:spcPct val="100000"/>
              </a:lnSpc>
              <a:spcBef>
                <a:spcPts val="0"/>
              </a:spcBef>
              <a:spcAft>
                <a:spcPts val="0"/>
              </a:spcAft>
              <a:buNone/>
            </a:pPr>
            <a:r>
              <a:t/>
            </a:r>
            <a:endParaRPr b="0">
              <a:solidFill>
                <a:srgbClr val="30873F"/>
              </a:solidFill>
              <a:latin typeface="Poppins Black"/>
              <a:ea typeface="Poppins Black"/>
              <a:cs typeface="Poppins Black"/>
              <a:sym typeface="Poppins Black"/>
            </a:endParaRPr>
          </a:p>
        </p:txBody>
      </p:sp>
      <p:sp>
        <p:nvSpPr>
          <p:cNvPr id="84" name="Google Shape;84;p12"/>
          <p:cNvSpPr txBox="1"/>
          <p:nvPr/>
        </p:nvSpPr>
        <p:spPr>
          <a:xfrm>
            <a:off x="360000" y="2932150"/>
            <a:ext cx="2153400" cy="8442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None/>
            </a:pPr>
            <a:r>
              <a:rPr b="1" lang="en-GB" sz="1000">
                <a:solidFill>
                  <a:srgbClr val="30873F"/>
                </a:solidFill>
              </a:rPr>
              <a:t>EXAMPLE ACTIVITY: </a:t>
            </a:r>
            <a:endParaRPr b="1" sz="1000">
              <a:solidFill>
                <a:srgbClr val="30873F"/>
              </a:solidFill>
            </a:endParaRPr>
          </a:p>
          <a:p>
            <a:pPr indent="0" lvl="0" marL="0" rtl="0" algn="l">
              <a:lnSpc>
                <a:spcPct val="115000"/>
              </a:lnSpc>
              <a:spcBef>
                <a:spcPts val="1000"/>
              </a:spcBef>
              <a:spcAft>
                <a:spcPts val="1200"/>
              </a:spcAft>
              <a:buNone/>
            </a:pPr>
            <a:r>
              <a:rPr lang="en-GB">
                <a:solidFill>
                  <a:srgbClr val="222222"/>
                </a:solidFill>
              </a:rPr>
              <a:t>Identify trusted influencers within social networks for immunization information</a:t>
            </a:r>
            <a:endParaRPr b="1">
              <a:solidFill>
                <a:srgbClr val="222222"/>
              </a:solidFill>
            </a:endParaRPr>
          </a:p>
        </p:txBody>
      </p:sp>
      <p:sp>
        <p:nvSpPr>
          <p:cNvPr id="85" name="Google Shape;85;p12"/>
          <p:cNvSpPr txBox="1"/>
          <p:nvPr/>
        </p:nvSpPr>
        <p:spPr>
          <a:xfrm>
            <a:off x="3495288" y="2932150"/>
            <a:ext cx="2153400" cy="8442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Clr>
                <a:schemeClr val="dk1"/>
              </a:buClr>
              <a:buSzPts val="1100"/>
              <a:buFont typeface="Arial"/>
              <a:buNone/>
            </a:pPr>
            <a:r>
              <a:rPr b="1" lang="en-GB" sz="1000">
                <a:solidFill>
                  <a:srgbClr val="30873F"/>
                </a:solidFill>
              </a:rPr>
              <a:t>EXAMPLE ACTIVITY: </a:t>
            </a:r>
            <a:endParaRPr b="1" sz="1000">
              <a:solidFill>
                <a:srgbClr val="30873F"/>
              </a:solidFill>
            </a:endParaRPr>
          </a:p>
          <a:p>
            <a:pPr indent="0" lvl="0" marL="0" rtl="0" algn="l">
              <a:lnSpc>
                <a:spcPct val="115000"/>
              </a:lnSpc>
              <a:spcBef>
                <a:spcPts val="1200"/>
              </a:spcBef>
              <a:spcAft>
                <a:spcPts val="1200"/>
              </a:spcAft>
              <a:buNone/>
            </a:pPr>
            <a:r>
              <a:rPr lang="en-GB">
                <a:solidFill>
                  <a:srgbClr val="222222"/>
                </a:solidFill>
              </a:rPr>
              <a:t>Develop and conduct a clear, jargon-free training curriculum for vaccine champions</a:t>
            </a:r>
            <a:endParaRPr b="1">
              <a:solidFill>
                <a:srgbClr val="222222"/>
              </a:solidFill>
            </a:endParaRPr>
          </a:p>
        </p:txBody>
      </p:sp>
      <p:sp>
        <p:nvSpPr>
          <p:cNvPr id="86" name="Google Shape;86;p12"/>
          <p:cNvSpPr txBox="1"/>
          <p:nvPr/>
        </p:nvSpPr>
        <p:spPr>
          <a:xfrm>
            <a:off x="6531075" y="2932150"/>
            <a:ext cx="2153400" cy="844200"/>
          </a:xfrm>
          <a:prstGeom prst="rect">
            <a:avLst/>
          </a:prstGeom>
          <a:noFill/>
          <a:ln>
            <a:noFill/>
          </a:ln>
        </p:spPr>
        <p:txBody>
          <a:bodyPr anchorCtr="0" anchor="t" bIns="0" lIns="0" spcFirstLastPara="1" rIns="0" wrap="square" tIns="3725">
            <a:noAutofit/>
          </a:bodyPr>
          <a:lstStyle/>
          <a:p>
            <a:pPr indent="0" lvl="0" marL="0" rtl="0" algn="l">
              <a:lnSpc>
                <a:spcPct val="115000"/>
              </a:lnSpc>
              <a:spcBef>
                <a:spcPts val="1200"/>
              </a:spcBef>
              <a:spcAft>
                <a:spcPts val="0"/>
              </a:spcAft>
              <a:buClr>
                <a:schemeClr val="dk1"/>
              </a:buClr>
              <a:buSzPts val="1100"/>
              <a:buFont typeface="Arial"/>
              <a:buNone/>
            </a:pPr>
            <a:r>
              <a:rPr b="1" lang="en-GB" sz="1000">
                <a:solidFill>
                  <a:srgbClr val="30873F"/>
                </a:solidFill>
              </a:rPr>
              <a:t>EXAMPLE ACTIVITY: </a:t>
            </a:r>
            <a:endParaRPr b="1" sz="1000">
              <a:solidFill>
                <a:srgbClr val="30873F"/>
              </a:solidFill>
            </a:endParaRPr>
          </a:p>
          <a:p>
            <a:pPr indent="0" lvl="0" marL="0" rtl="0" algn="l">
              <a:lnSpc>
                <a:spcPct val="115000"/>
              </a:lnSpc>
              <a:spcBef>
                <a:spcPts val="1200"/>
              </a:spcBef>
              <a:spcAft>
                <a:spcPts val="1200"/>
              </a:spcAft>
              <a:buNone/>
            </a:pPr>
            <a:r>
              <a:rPr lang="en-GB">
                <a:solidFill>
                  <a:srgbClr val="222222"/>
                </a:solidFill>
              </a:rPr>
              <a:t>Create </a:t>
            </a:r>
            <a:r>
              <a:rPr lang="en-GB">
                <a:solidFill>
                  <a:srgbClr val="222222"/>
                </a:solidFill>
              </a:rPr>
              <a:t>mechanisms that allow champions to learn from each other’s experiences</a:t>
            </a:r>
            <a:endParaRPr b="1">
              <a:solidFill>
                <a:srgbClr val="222222"/>
              </a:solidFill>
            </a:endParaRPr>
          </a:p>
        </p:txBody>
      </p:sp>
      <p:cxnSp>
        <p:nvCxnSpPr>
          <p:cNvPr id="87" name="Google Shape;87;p12"/>
          <p:cNvCxnSpPr>
            <a:stCxn id="82" idx="2"/>
            <a:endCxn id="84" idx="0"/>
          </p:cNvCxnSpPr>
          <p:nvPr/>
        </p:nvCxnSpPr>
        <p:spPr>
          <a:xfrm rot="5400000">
            <a:off x="2716950" y="1077150"/>
            <a:ext cx="574800" cy="3135300"/>
          </a:xfrm>
          <a:prstGeom prst="bentConnector3">
            <a:avLst>
              <a:gd fmla="val 49996" name="adj1"/>
            </a:avLst>
          </a:prstGeom>
          <a:noFill/>
          <a:ln cap="flat" cmpd="sng" w="9525">
            <a:solidFill>
              <a:schemeClr val="dk2"/>
            </a:solidFill>
            <a:prstDash val="solid"/>
            <a:round/>
            <a:headEnd len="med" w="med" type="none"/>
            <a:tailEnd len="med" w="med" type="none"/>
          </a:ln>
        </p:spPr>
      </p:cxnSp>
      <p:cxnSp>
        <p:nvCxnSpPr>
          <p:cNvPr id="88" name="Google Shape;88;p12"/>
          <p:cNvCxnSpPr>
            <a:stCxn id="82" idx="2"/>
            <a:endCxn id="85" idx="0"/>
          </p:cNvCxnSpPr>
          <p:nvPr/>
        </p:nvCxnSpPr>
        <p:spPr>
          <a:xfrm flipH="1" rot="-5400000">
            <a:off x="4284900" y="2644500"/>
            <a:ext cx="574800" cy="600"/>
          </a:xfrm>
          <a:prstGeom prst="bentConnector3">
            <a:avLst>
              <a:gd fmla="val 49996" name="adj1"/>
            </a:avLst>
          </a:prstGeom>
          <a:noFill/>
          <a:ln cap="flat" cmpd="sng" w="9525">
            <a:solidFill>
              <a:schemeClr val="dk2"/>
            </a:solidFill>
            <a:prstDash val="solid"/>
            <a:round/>
            <a:headEnd len="med" w="med" type="none"/>
            <a:tailEnd len="med" w="med" type="none"/>
          </a:ln>
        </p:spPr>
      </p:cxnSp>
      <p:cxnSp>
        <p:nvCxnSpPr>
          <p:cNvPr id="89" name="Google Shape;89;p12"/>
          <p:cNvCxnSpPr>
            <a:stCxn id="82" idx="2"/>
            <a:endCxn id="86" idx="0"/>
          </p:cNvCxnSpPr>
          <p:nvPr/>
        </p:nvCxnSpPr>
        <p:spPr>
          <a:xfrm flipH="1" rot="-5400000">
            <a:off x="5802450" y="1126950"/>
            <a:ext cx="574800" cy="3035700"/>
          </a:xfrm>
          <a:prstGeom prst="bentConnector3">
            <a:avLst>
              <a:gd fmla="val 49996" name="adj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3" title="d273d50c-49a9-4b4a-8a10-5e83f5800e75.png"/>
          <p:cNvPicPr preferRelativeResize="0"/>
          <p:nvPr/>
        </p:nvPicPr>
        <p:blipFill rotWithShape="1">
          <a:blip r:embed="rId3">
            <a:alphaModFix/>
          </a:blip>
          <a:srcRect b="45521" l="0" r="0" t="0"/>
          <a:stretch/>
        </p:blipFill>
        <p:spPr>
          <a:xfrm>
            <a:off x="6441475" y="904125"/>
            <a:ext cx="1044875" cy="4239375"/>
          </a:xfrm>
          <a:prstGeom prst="rect">
            <a:avLst/>
          </a:prstGeom>
          <a:noFill/>
          <a:ln>
            <a:noFill/>
          </a:ln>
        </p:spPr>
      </p:pic>
      <p:sp>
        <p:nvSpPr>
          <p:cNvPr id="95" name="Google Shape;95;p13"/>
          <p:cNvSpPr/>
          <p:nvPr/>
        </p:nvSpPr>
        <p:spPr>
          <a:xfrm>
            <a:off x="2783378" y="1573639"/>
            <a:ext cx="940500" cy="309300"/>
          </a:xfrm>
          <a:prstGeom prst="ellipse">
            <a:avLst/>
          </a:prstGeom>
          <a:noFill/>
          <a:ln>
            <a:noFill/>
          </a:ln>
        </p:spPr>
        <p:txBody>
          <a:bodyPr anchorCtr="0" anchor="ctr" bIns="67000" lIns="67000" spcFirstLastPara="1" rIns="67000" wrap="square" tIns="67000">
            <a:noAutofit/>
          </a:bodyPr>
          <a:lstStyle/>
          <a:p>
            <a:pPr indent="0" lvl="0" marL="0" rtl="0" algn="l">
              <a:spcBef>
                <a:spcPts val="0"/>
              </a:spcBef>
              <a:spcAft>
                <a:spcPts val="0"/>
              </a:spcAft>
              <a:buNone/>
            </a:pPr>
            <a:r>
              <a:t/>
            </a:r>
            <a:endParaRPr/>
          </a:p>
        </p:txBody>
      </p:sp>
      <p:sp>
        <p:nvSpPr>
          <p:cNvPr id="96" name="Google Shape;96;p13"/>
          <p:cNvSpPr txBox="1"/>
          <p:nvPr/>
        </p:nvSpPr>
        <p:spPr>
          <a:xfrm>
            <a:off x="360000" y="2420400"/>
            <a:ext cx="4626900" cy="2479200"/>
          </a:xfrm>
          <a:prstGeom prst="rect">
            <a:avLst/>
          </a:prstGeom>
          <a:noFill/>
          <a:ln>
            <a:noFill/>
          </a:ln>
        </p:spPr>
        <p:txBody>
          <a:bodyPr anchorCtr="0" anchor="t" bIns="0" lIns="0" spcFirstLastPara="1" rIns="0" wrap="square" tIns="3725">
            <a:noAutofit/>
          </a:bodyPr>
          <a:lstStyle/>
          <a:p>
            <a:pPr indent="-330200" lvl="0" marL="457200" marR="0" rtl="0" algn="l">
              <a:lnSpc>
                <a:spcPct val="104200"/>
              </a:lnSpc>
              <a:spcBef>
                <a:spcPts val="0"/>
              </a:spcBef>
              <a:spcAft>
                <a:spcPts val="0"/>
              </a:spcAft>
              <a:buClr>
                <a:srgbClr val="343230"/>
              </a:buClr>
              <a:buSzPts val="1600"/>
              <a:buAutoNum type="arabicPeriod"/>
            </a:pPr>
            <a:r>
              <a:rPr lang="en-GB" sz="1600">
                <a:solidFill>
                  <a:srgbClr val="343230"/>
                </a:solidFill>
              </a:rPr>
              <a:t>Individually, think of as many ideas as possible around the prompt: </a:t>
            </a:r>
            <a:r>
              <a:rPr i="1" lang="en-GB" sz="1600">
                <a:solidFill>
                  <a:srgbClr val="343230"/>
                </a:solidFill>
              </a:rPr>
              <a:t>“What are the different ways we can use a fork?” </a:t>
            </a:r>
            <a:endParaRPr i="1" sz="1600">
              <a:solidFill>
                <a:srgbClr val="343230"/>
              </a:solidFill>
            </a:endParaRPr>
          </a:p>
          <a:p>
            <a:pPr indent="-330200" lvl="0" marL="457200" marR="0" rtl="0" algn="l">
              <a:lnSpc>
                <a:spcPct val="104200"/>
              </a:lnSpc>
              <a:spcBef>
                <a:spcPts val="0"/>
              </a:spcBef>
              <a:spcAft>
                <a:spcPts val="0"/>
              </a:spcAft>
              <a:buClr>
                <a:srgbClr val="343230"/>
              </a:buClr>
              <a:buSzPts val="1600"/>
              <a:buAutoNum type="arabicPeriod"/>
            </a:pPr>
            <a:r>
              <a:rPr lang="en-GB" sz="1600">
                <a:solidFill>
                  <a:srgbClr val="343230"/>
                </a:solidFill>
              </a:rPr>
              <a:t>Write each idea you have on a different post-it. </a:t>
            </a:r>
            <a:endParaRPr sz="1600">
              <a:solidFill>
                <a:srgbClr val="343230"/>
              </a:solidFill>
            </a:endParaRPr>
          </a:p>
          <a:p>
            <a:pPr indent="-330200" lvl="0" marL="457200" marR="0" rtl="0" algn="l">
              <a:lnSpc>
                <a:spcPct val="104200"/>
              </a:lnSpc>
              <a:spcBef>
                <a:spcPts val="0"/>
              </a:spcBef>
              <a:spcAft>
                <a:spcPts val="0"/>
              </a:spcAft>
              <a:buClr>
                <a:srgbClr val="343230"/>
              </a:buClr>
              <a:buSzPts val="1600"/>
              <a:buAutoNum type="arabicPeriod"/>
            </a:pPr>
            <a:r>
              <a:rPr lang="en-GB" sz="1600">
                <a:solidFill>
                  <a:srgbClr val="343230"/>
                </a:solidFill>
              </a:rPr>
              <a:t>The more ideas, the better! </a:t>
            </a:r>
            <a:endParaRPr sz="1600">
              <a:solidFill>
                <a:srgbClr val="343230"/>
              </a:solidFill>
            </a:endParaRPr>
          </a:p>
          <a:p>
            <a:pPr indent="0" lvl="0" marL="0" marR="0" rtl="0" algn="l">
              <a:lnSpc>
                <a:spcPct val="104200"/>
              </a:lnSpc>
              <a:spcBef>
                <a:spcPts val="0"/>
              </a:spcBef>
              <a:spcAft>
                <a:spcPts val="0"/>
              </a:spcAft>
              <a:buNone/>
            </a:pPr>
            <a:r>
              <a:t/>
            </a:r>
            <a:endParaRPr sz="1600">
              <a:solidFill>
                <a:srgbClr val="343230"/>
              </a:solidFill>
            </a:endParaRPr>
          </a:p>
          <a:p>
            <a:pPr indent="0" lvl="0" marL="0" marR="0" rtl="0" algn="l">
              <a:lnSpc>
                <a:spcPct val="104200"/>
              </a:lnSpc>
              <a:spcBef>
                <a:spcPts val="0"/>
              </a:spcBef>
              <a:spcAft>
                <a:spcPts val="0"/>
              </a:spcAft>
              <a:buNone/>
            </a:pPr>
            <a:r>
              <a:rPr lang="en-GB" sz="1600">
                <a:solidFill>
                  <a:srgbClr val="343230"/>
                </a:solidFill>
              </a:rPr>
              <a:t>⏰ ~ 2 minutes </a:t>
            </a:r>
            <a:endParaRPr sz="1600">
              <a:solidFill>
                <a:srgbClr val="343230"/>
              </a:solidFill>
            </a:endParaRPr>
          </a:p>
          <a:p>
            <a:pPr indent="0" lvl="0" marL="12700" marR="0" rtl="0" algn="l">
              <a:lnSpc>
                <a:spcPct val="104200"/>
              </a:lnSpc>
              <a:spcBef>
                <a:spcPts val="0"/>
              </a:spcBef>
              <a:spcAft>
                <a:spcPts val="0"/>
              </a:spcAft>
              <a:buNone/>
            </a:pPr>
            <a:r>
              <a:t/>
            </a:r>
            <a:endParaRPr sz="1600">
              <a:solidFill>
                <a:srgbClr val="343230"/>
              </a:solidFill>
            </a:endParaRPr>
          </a:p>
          <a:p>
            <a:pPr indent="0" lvl="0" marL="12700" marR="0" rtl="0" algn="l">
              <a:lnSpc>
                <a:spcPct val="104200"/>
              </a:lnSpc>
              <a:spcBef>
                <a:spcPts val="0"/>
              </a:spcBef>
              <a:spcAft>
                <a:spcPts val="0"/>
              </a:spcAft>
              <a:buNone/>
            </a:pPr>
            <a:r>
              <a:t/>
            </a:r>
            <a:endParaRPr sz="1600">
              <a:solidFill>
                <a:srgbClr val="343230"/>
              </a:solidFill>
            </a:endParaRPr>
          </a:p>
          <a:p>
            <a:pPr indent="0" lvl="0" marL="12700" marR="0" rtl="0" algn="l">
              <a:lnSpc>
                <a:spcPct val="104200"/>
              </a:lnSpc>
              <a:spcBef>
                <a:spcPts val="0"/>
              </a:spcBef>
              <a:spcAft>
                <a:spcPts val="0"/>
              </a:spcAft>
              <a:buNone/>
            </a:pPr>
            <a:r>
              <a:t/>
            </a:r>
            <a:endParaRPr sz="1600">
              <a:solidFill>
                <a:srgbClr val="343230"/>
              </a:solidFill>
            </a:endParaRPr>
          </a:p>
        </p:txBody>
      </p:sp>
      <p:sp>
        <p:nvSpPr>
          <p:cNvPr id="97" name="Google Shape;97;p13"/>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a:solidFill>
                  <a:srgbClr val="30873F"/>
                </a:solidFill>
              </a:rPr>
              <a:t>Ideation </a:t>
            </a:r>
            <a:r>
              <a:rPr lang="en-GB">
                <a:solidFill>
                  <a:srgbClr val="30873F"/>
                </a:solidFill>
              </a:rPr>
              <a:t>Energiser</a:t>
            </a:r>
            <a:endParaRPr b="0">
              <a:solidFill>
                <a:srgbClr val="30873F"/>
              </a:solidFill>
            </a:endParaRPr>
          </a:p>
        </p:txBody>
      </p:sp>
      <p:sp>
        <p:nvSpPr>
          <p:cNvPr id="98" name="Google Shape;98;p13"/>
          <p:cNvSpPr txBox="1"/>
          <p:nvPr/>
        </p:nvSpPr>
        <p:spPr>
          <a:xfrm>
            <a:off x="4572000" y="0"/>
            <a:ext cx="4572000" cy="16623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Facilitate a game/energiser to bring energy to the room and encourage participants to start thinking of ideas. </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Give participants 2 minutes to individually think of as many ideas as possible in response to the question: “What are the different ways we can use a fork?” An example answer could be: “to brush hair,” or “add speakers to it so it becomes a musical fork.”</a:t>
            </a:r>
            <a:endParaRPr sz="1200">
              <a:solidFill>
                <a:srgbClr val="02164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4"/>
          <p:cNvSpPr txBox="1"/>
          <p:nvPr>
            <p:ph type="title"/>
          </p:nvPr>
        </p:nvSpPr>
        <p:spPr>
          <a:xfrm>
            <a:off x="360000" y="614850"/>
            <a:ext cx="5929800" cy="24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Solutions and ideas that go beyond communications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nvSpPr>
        <p:spPr>
          <a:xfrm>
            <a:off x="496613" y="932325"/>
            <a:ext cx="43566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109" name="Google Shape;109;p15"/>
          <p:cNvSpPr txBox="1"/>
          <p:nvPr>
            <p:ph type="title"/>
          </p:nvPr>
        </p:nvSpPr>
        <p:spPr>
          <a:xfrm>
            <a:off x="474975" y="360000"/>
            <a:ext cx="8245200" cy="45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rgbClr val="30873F"/>
                </a:solidFill>
              </a:rPr>
              <a:t>Moving beyond traditional communication approaches</a:t>
            </a:r>
            <a:endParaRPr sz="2200">
              <a:solidFill>
                <a:srgbClr val="30873F"/>
              </a:solidFill>
            </a:endParaRPr>
          </a:p>
        </p:txBody>
      </p:sp>
      <p:sp>
        <p:nvSpPr>
          <p:cNvPr id="110" name="Google Shape;110;p15"/>
          <p:cNvSpPr txBox="1"/>
          <p:nvPr/>
        </p:nvSpPr>
        <p:spPr>
          <a:xfrm>
            <a:off x="4533356" y="3530941"/>
            <a:ext cx="1595700" cy="48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30873F"/>
                </a:solidFill>
              </a:rPr>
              <a:t>Radio</a:t>
            </a:r>
            <a:endParaRPr b="1" sz="1200">
              <a:solidFill>
                <a:srgbClr val="30873F"/>
              </a:solidFill>
            </a:endParaRPr>
          </a:p>
        </p:txBody>
      </p:sp>
      <p:sp>
        <p:nvSpPr>
          <p:cNvPr id="111" name="Google Shape;111;p15"/>
          <p:cNvSpPr txBox="1"/>
          <p:nvPr/>
        </p:nvSpPr>
        <p:spPr>
          <a:xfrm>
            <a:off x="2681262" y="3530950"/>
            <a:ext cx="1342200" cy="48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30873F"/>
                </a:solidFill>
              </a:rPr>
              <a:t>Poster/Banner</a:t>
            </a:r>
            <a:endParaRPr b="1" sz="1200">
              <a:solidFill>
                <a:srgbClr val="30873F"/>
              </a:solidFill>
            </a:endParaRPr>
          </a:p>
        </p:txBody>
      </p:sp>
      <p:sp>
        <p:nvSpPr>
          <p:cNvPr id="112" name="Google Shape;112;p15"/>
          <p:cNvSpPr txBox="1"/>
          <p:nvPr/>
        </p:nvSpPr>
        <p:spPr>
          <a:xfrm>
            <a:off x="474975" y="1080000"/>
            <a:ext cx="7876200" cy="154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rPr>
              <a:t>When overcoming barriers to immunization, we often rely on solutions that use communications to inform or convey a message to people about vaccination, e.g. telling people about the importance of vaccination.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GB" sz="1300">
                <a:solidFill>
                  <a:schemeClr val="dk1"/>
                </a:solidFill>
              </a:rPr>
              <a:t>These communications-based solutions can be through different channels, e.g. TV, posters, radio, or social media, which can be effective because of their extensive reach. </a:t>
            </a:r>
            <a:endParaRPr sz="1100">
              <a:solidFill>
                <a:schemeClr val="dk1"/>
              </a:solidFill>
            </a:endParaRPr>
          </a:p>
        </p:txBody>
      </p:sp>
      <p:sp>
        <p:nvSpPr>
          <p:cNvPr id="113" name="Google Shape;113;p15"/>
          <p:cNvSpPr txBox="1"/>
          <p:nvPr/>
        </p:nvSpPr>
        <p:spPr>
          <a:xfrm>
            <a:off x="496625" y="3977475"/>
            <a:ext cx="8223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t>However, many </a:t>
            </a:r>
            <a:r>
              <a:rPr b="1" lang="en-GB" sz="1300"/>
              <a:t>communications-based solutions have already been tried and tested, and their impact is limited. </a:t>
            </a:r>
            <a:endParaRPr b="1" sz="1300"/>
          </a:p>
        </p:txBody>
      </p:sp>
      <p:sp>
        <p:nvSpPr>
          <p:cNvPr id="114" name="Google Shape;114;p15"/>
          <p:cNvSpPr txBox="1"/>
          <p:nvPr/>
        </p:nvSpPr>
        <p:spPr>
          <a:xfrm>
            <a:off x="6512206" y="3530941"/>
            <a:ext cx="1595700" cy="48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30873F"/>
                </a:solidFill>
              </a:rPr>
              <a:t>Social Media</a:t>
            </a:r>
            <a:endParaRPr b="1" sz="1200">
              <a:solidFill>
                <a:srgbClr val="30873F"/>
              </a:solidFill>
            </a:endParaRPr>
          </a:p>
        </p:txBody>
      </p:sp>
      <p:sp>
        <p:nvSpPr>
          <p:cNvPr id="115" name="Google Shape;115;p15"/>
          <p:cNvSpPr txBox="1"/>
          <p:nvPr/>
        </p:nvSpPr>
        <p:spPr>
          <a:xfrm>
            <a:off x="4572000" y="0"/>
            <a:ext cx="4572000" cy="11082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Explain how it’s important to think of new solutions that are not just communication campaigns to gain awareness of vaccination (as communication campaigns have limited impact). </a:t>
            </a:r>
            <a:endParaRPr sz="1200">
              <a:solidFill>
                <a:srgbClr val="02164F"/>
              </a:solidFill>
            </a:endParaRPr>
          </a:p>
        </p:txBody>
      </p:sp>
      <p:grpSp>
        <p:nvGrpSpPr>
          <p:cNvPr id="116" name="Google Shape;116;p15"/>
          <p:cNvGrpSpPr/>
          <p:nvPr/>
        </p:nvGrpSpPr>
        <p:grpSpPr>
          <a:xfrm>
            <a:off x="2932161" y="2625317"/>
            <a:ext cx="840397" cy="840397"/>
            <a:chOff x="10730950" y="1768725"/>
            <a:chExt cx="964200" cy="964200"/>
          </a:xfrm>
        </p:grpSpPr>
        <p:sp>
          <p:nvSpPr>
            <p:cNvPr id="117" name="Google Shape;117;p15"/>
            <p:cNvSpPr/>
            <p:nvPr/>
          </p:nvSpPr>
          <p:spPr>
            <a:xfrm>
              <a:off x="10730950" y="1768725"/>
              <a:ext cx="964200" cy="964200"/>
            </a:xfrm>
            <a:prstGeom prst="ellipse">
              <a:avLst/>
            </a:prstGeom>
            <a:solidFill>
              <a:srgbClr val="3087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8" name="Google Shape;118;p15" title="posters@4x.png"/>
            <p:cNvPicPr preferRelativeResize="0"/>
            <p:nvPr/>
          </p:nvPicPr>
          <p:blipFill>
            <a:blip r:embed="rId3">
              <a:alphaModFix/>
            </a:blip>
            <a:stretch>
              <a:fillRect/>
            </a:stretch>
          </p:blipFill>
          <p:spPr>
            <a:xfrm>
              <a:off x="10972531" y="1900826"/>
              <a:ext cx="481038" cy="654375"/>
            </a:xfrm>
            <a:prstGeom prst="rect">
              <a:avLst/>
            </a:prstGeom>
            <a:noFill/>
            <a:ln>
              <a:noFill/>
            </a:ln>
          </p:spPr>
        </p:pic>
      </p:grpSp>
      <p:grpSp>
        <p:nvGrpSpPr>
          <p:cNvPr id="119" name="Google Shape;119;p15"/>
          <p:cNvGrpSpPr/>
          <p:nvPr/>
        </p:nvGrpSpPr>
        <p:grpSpPr>
          <a:xfrm>
            <a:off x="4911011" y="2625317"/>
            <a:ext cx="840397" cy="840397"/>
            <a:chOff x="9470450" y="1768725"/>
            <a:chExt cx="964200" cy="964200"/>
          </a:xfrm>
        </p:grpSpPr>
        <p:sp>
          <p:nvSpPr>
            <p:cNvPr id="120" name="Google Shape;120;p15"/>
            <p:cNvSpPr/>
            <p:nvPr/>
          </p:nvSpPr>
          <p:spPr>
            <a:xfrm>
              <a:off x="9470450" y="1768725"/>
              <a:ext cx="964200" cy="964200"/>
            </a:xfrm>
            <a:prstGeom prst="ellipse">
              <a:avLst/>
            </a:prstGeom>
            <a:solidFill>
              <a:srgbClr val="3087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1" name="Google Shape;121;p15" title="radio@4x.png"/>
            <p:cNvPicPr preferRelativeResize="0"/>
            <p:nvPr/>
          </p:nvPicPr>
          <p:blipFill>
            <a:blip r:embed="rId4">
              <a:alphaModFix/>
            </a:blip>
            <a:stretch>
              <a:fillRect/>
            </a:stretch>
          </p:blipFill>
          <p:spPr>
            <a:xfrm>
              <a:off x="9641904" y="1900833"/>
              <a:ext cx="621292" cy="556175"/>
            </a:xfrm>
            <a:prstGeom prst="rect">
              <a:avLst/>
            </a:prstGeom>
            <a:noFill/>
            <a:ln>
              <a:noFill/>
            </a:ln>
          </p:spPr>
        </p:pic>
      </p:grpSp>
      <p:grpSp>
        <p:nvGrpSpPr>
          <p:cNvPr id="122" name="Google Shape;122;p15"/>
          <p:cNvGrpSpPr/>
          <p:nvPr/>
        </p:nvGrpSpPr>
        <p:grpSpPr>
          <a:xfrm>
            <a:off x="6889861" y="2625317"/>
            <a:ext cx="840397" cy="840397"/>
            <a:chOff x="10662500" y="724950"/>
            <a:chExt cx="964200" cy="964200"/>
          </a:xfrm>
        </p:grpSpPr>
        <p:sp>
          <p:nvSpPr>
            <p:cNvPr id="123" name="Google Shape;123;p15"/>
            <p:cNvSpPr/>
            <p:nvPr/>
          </p:nvSpPr>
          <p:spPr>
            <a:xfrm>
              <a:off x="10662500" y="724950"/>
              <a:ext cx="964200" cy="964200"/>
            </a:xfrm>
            <a:prstGeom prst="ellipse">
              <a:avLst/>
            </a:prstGeom>
            <a:solidFill>
              <a:srgbClr val="3087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4" name="Google Shape;124;p15" title="social@4x.png"/>
            <p:cNvPicPr preferRelativeResize="0"/>
            <p:nvPr/>
          </p:nvPicPr>
          <p:blipFill>
            <a:blip r:embed="rId5">
              <a:alphaModFix/>
            </a:blip>
            <a:stretch>
              <a:fillRect/>
            </a:stretch>
          </p:blipFill>
          <p:spPr>
            <a:xfrm>
              <a:off x="10885160" y="957483"/>
              <a:ext cx="598728" cy="556175"/>
            </a:xfrm>
            <a:prstGeom prst="rect">
              <a:avLst/>
            </a:prstGeom>
            <a:noFill/>
            <a:ln>
              <a:noFill/>
            </a:ln>
          </p:spPr>
        </p:pic>
      </p:grpSp>
      <p:sp>
        <p:nvSpPr>
          <p:cNvPr id="125" name="Google Shape;125;p15"/>
          <p:cNvSpPr txBox="1"/>
          <p:nvPr/>
        </p:nvSpPr>
        <p:spPr>
          <a:xfrm>
            <a:off x="790601" y="3530950"/>
            <a:ext cx="1165800" cy="48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30873F"/>
                </a:solidFill>
              </a:rPr>
              <a:t>Television</a:t>
            </a:r>
            <a:endParaRPr b="1" sz="1200">
              <a:solidFill>
                <a:srgbClr val="30873F"/>
              </a:solidFill>
            </a:endParaRPr>
          </a:p>
        </p:txBody>
      </p:sp>
      <p:grpSp>
        <p:nvGrpSpPr>
          <p:cNvPr id="126" name="Google Shape;126;p15"/>
          <p:cNvGrpSpPr/>
          <p:nvPr/>
        </p:nvGrpSpPr>
        <p:grpSpPr>
          <a:xfrm>
            <a:off x="953312" y="2625317"/>
            <a:ext cx="840397" cy="840397"/>
            <a:chOff x="9470450" y="724950"/>
            <a:chExt cx="964200" cy="964200"/>
          </a:xfrm>
        </p:grpSpPr>
        <p:sp>
          <p:nvSpPr>
            <p:cNvPr id="127" name="Google Shape;127;p15"/>
            <p:cNvSpPr/>
            <p:nvPr/>
          </p:nvSpPr>
          <p:spPr>
            <a:xfrm>
              <a:off x="9470450" y="724950"/>
              <a:ext cx="964200" cy="964200"/>
            </a:xfrm>
            <a:prstGeom prst="ellipse">
              <a:avLst/>
            </a:prstGeom>
            <a:solidFill>
              <a:srgbClr val="3087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8" name="Google Shape;128;p15" title="tv@4x.png"/>
            <p:cNvPicPr preferRelativeResize="0"/>
            <p:nvPr/>
          </p:nvPicPr>
          <p:blipFill>
            <a:blip r:embed="rId6">
              <a:alphaModFix/>
            </a:blip>
            <a:stretch>
              <a:fillRect/>
            </a:stretch>
          </p:blipFill>
          <p:spPr>
            <a:xfrm>
              <a:off x="9648693" y="928958"/>
              <a:ext cx="607713" cy="556174"/>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p16"/>
          <p:cNvSpPr txBox="1"/>
          <p:nvPr>
            <p:ph type="title"/>
          </p:nvPr>
        </p:nvSpPr>
        <p:spPr>
          <a:xfrm>
            <a:off x="360000" y="614850"/>
            <a:ext cx="5929800" cy="24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Solutions and ideas that go beyond communications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0873F"/>
        </a:solidFill>
      </p:bgPr>
    </p:bg>
    <p:spTree>
      <p:nvGrpSpPr>
        <p:cNvPr id="137" name="Shape 137"/>
        <p:cNvGrpSpPr/>
        <p:nvPr/>
      </p:nvGrpSpPr>
      <p:grpSpPr>
        <a:xfrm>
          <a:off x="0" y="0"/>
          <a:ext cx="0" cy="0"/>
          <a:chOff x="0" y="0"/>
          <a:chExt cx="0" cy="0"/>
        </a:xfrm>
      </p:grpSpPr>
      <p:pic>
        <p:nvPicPr>
          <p:cNvPr id="138" name="Google Shape;138;p17"/>
          <p:cNvPicPr preferRelativeResize="0"/>
          <p:nvPr/>
        </p:nvPicPr>
        <p:blipFill>
          <a:blip r:embed="rId3">
            <a:alphaModFix/>
          </a:blip>
          <a:stretch>
            <a:fillRect/>
          </a:stretch>
        </p:blipFill>
        <p:spPr>
          <a:xfrm>
            <a:off x="4278380" y="494755"/>
            <a:ext cx="1946770" cy="1946766"/>
          </a:xfrm>
          <a:prstGeom prst="rect">
            <a:avLst/>
          </a:prstGeom>
          <a:noFill/>
          <a:ln>
            <a:noFill/>
          </a:ln>
          <a:effectLst>
            <a:outerShdw blurRad="142875" rotWithShape="0" algn="bl" dir="5400000" dist="19050">
              <a:srgbClr val="000000">
                <a:alpha val="27000"/>
              </a:srgbClr>
            </a:outerShdw>
          </a:effectLst>
        </p:spPr>
      </p:pic>
      <p:pic>
        <p:nvPicPr>
          <p:cNvPr id="139" name="Google Shape;139;p17"/>
          <p:cNvPicPr preferRelativeResize="0"/>
          <p:nvPr/>
        </p:nvPicPr>
        <p:blipFill>
          <a:blip r:embed="rId4">
            <a:alphaModFix/>
          </a:blip>
          <a:stretch>
            <a:fillRect/>
          </a:stretch>
        </p:blipFill>
        <p:spPr>
          <a:xfrm>
            <a:off x="4278380" y="2613989"/>
            <a:ext cx="1946770" cy="1946766"/>
          </a:xfrm>
          <a:prstGeom prst="rect">
            <a:avLst/>
          </a:prstGeom>
          <a:noFill/>
          <a:ln>
            <a:noFill/>
          </a:ln>
          <a:effectLst>
            <a:outerShdw blurRad="142875" rotWithShape="0" algn="bl" dir="5400000" dist="19050">
              <a:srgbClr val="000000">
                <a:alpha val="27000"/>
              </a:srgbClr>
            </a:outerShdw>
          </a:effectLst>
        </p:spPr>
      </p:pic>
      <p:pic>
        <p:nvPicPr>
          <p:cNvPr id="140" name="Google Shape;140;p17"/>
          <p:cNvPicPr preferRelativeResize="0"/>
          <p:nvPr/>
        </p:nvPicPr>
        <p:blipFill>
          <a:blip r:embed="rId5">
            <a:alphaModFix/>
          </a:blip>
          <a:stretch>
            <a:fillRect/>
          </a:stretch>
        </p:blipFill>
        <p:spPr>
          <a:xfrm>
            <a:off x="6471886" y="2613972"/>
            <a:ext cx="1946770" cy="1946766"/>
          </a:xfrm>
          <a:prstGeom prst="rect">
            <a:avLst/>
          </a:prstGeom>
          <a:noFill/>
          <a:ln>
            <a:noFill/>
          </a:ln>
          <a:effectLst>
            <a:outerShdw blurRad="142875" rotWithShape="0" algn="bl" dir="5400000" dist="19050">
              <a:srgbClr val="000000">
                <a:alpha val="27000"/>
              </a:srgbClr>
            </a:outerShdw>
          </a:effectLst>
        </p:spPr>
      </p:pic>
      <p:pic>
        <p:nvPicPr>
          <p:cNvPr id="141" name="Google Shape;141;p17"/>
          <p:cNvPicPr preferRelativeResize="0"/>
          <p:nvPr/>
        </p:nvPicPr>
        <p:blipFill>
          <a:blip r:embed="rId6">
            <a:alphaModFix/>
          </a:blip>
          <a:stretch>
            <a:fillRect/>
          </a:stretch>
        </p:blipFill>
        <p:spPr>
          <a:xfrm>
            <a:off x="6471881" y="494767"/>
            <a:ext cx="1946770" cy="1946766"/>
          </a:xfrm>
          <a:prstGeom prst="rect">
            <a:avLst/>
          </a:prstGeom>
          <a:noFill/>
          <a:ln>
            <a:noFill/>
          </a:ln>
          <a:effectLst>
            <a:outerShdw blurRad="142875" rotWithShape="0" algn="bl" dir="5400000" dist="19050">
              <a:srgbClr val="000000">
                <a:alpha val="27000"/>
              </a:srgbClr>
            </a:outerShdw>
          </a:effectLst>
        </p:spPr>
      </p:pic>
      <p:sp>
        <p:nvSpPr>
          <p:cNvPr id="142" name="Google Shape;142;p17"/>
          <p:cNvSpPr txBox="1"/>
          <p:nvPr/>
        </p:nvSpPr>
        <p:spPr>
          <a:xfrm>
            <a:off x="311700" y="1117375"/>
            <a:ext cx="3635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600">
                <a:solidFill>
                  <a:schemeClr val="lt1"/>
                </a:solidFill>
              </a:rPr>
              <a:t>W</a:t>
            </a:r>
            <a:r>
              <a:rPr b="1" lang="en-GB" sz="3600">
                <a:solidFill>
                  <a:schemeClr val="lt1"/>
                </a:solidFill>
              </a:rPr>
              <a:t>hat if…</a:t>
            </a:r>
            <a:endParaRPr b="1" sz="3600">
              <a:solidFill>
                <a:schemeClr val="lt1"/>
              </a:solidFill>
            </a:endParaRPr>
          </a:p>
        </p:txBody>
      </p:sp>
      <p:sp>
        <p:nvSpPr>
          <p:cNvPr id="143" name="Google Shape;143;p17"/>
          <p:cNvSpPr txBox="1"/>
          <p:nvPr/>
        </p:nvSpPr>
        <p:spPr>
          <a:xfrm>
            <a:off x="311700" y="1738200"/>
            <a:ext cx="3427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You could change that?</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p:txBody>
      </p:sp>
      <p:sp>
        <p:nvSpPr>
          <p:cNvPr id="144" name="Google Shape;144;p17"/>
          <p:cNvSpPr txBox="1"/>
          <p:nvPr/>
        </p:nvSpPr>
        <p:spPr>
          <a:xfrm>
            <a:off x="311700" y="2425325"/>
            <a:ext cx="34686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600">
                <a:solidFill>
                  <a:schemeClr val="lt1"/>
                </a:solidFill>
              </a:rPr>
              <a:t>What if… </a:t>
            </a:r>
            <a:endParaRPr b="1" sz="3600">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GB">
                <a:solidFill>
                  <a:schemeClr val="lt1"/>
                </a:solidFill>
              </a:rPr>
              <a:t>We were to shift our focus to new, innovative solutions that go beyond communications-based solutions? </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8"/>
          <p:cNvSpPr txBox="1"/>
          <p:nvPr>
            <p:ph idx="4" type="body"/>
          </p:nvPr>
        </p:nvSpPr>
        <p:spPr>
          <a:xfrm>
            <a:off x="6470613" y="4110750"/>
            <a:ext cx="2136900" cy="164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
        <p:nvSpPr>
          <p:cNvPr id="150" name="Google Shape;150;p18"/>
          <p:cNvSpPr txBox="1"/>
          <p:nvPr/>
        </p:nvSpPr>
        <p:spPr>
          <a:xfrm>
            <a:off x="496613" y="932325"/>
            <a:ext cx="43566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151" name="Google Shape;151;p18"/>
          <p:cNvSpPr txBox="1"/>
          <p:nvPr>
            <p:ph type="title"/>
          </p:nvPr>
        </p:nvSpPr>
        <p:spPr>
          <a:xfrm>
            <a:off x="474975" y="360000"/>
            <a:ext cx="6586500" cy="45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accent6"/>
                </a:solidFill>
              </a:rPr>
              <a:t>Changing behaviour</a:t>
            </a:r>
            <a:r>
              <a:rPr lang="en-GB" sz="2500">
                <a:solidFill>
                  <a:schemeClr val="accent6"/>
                </a:solidFill>
              </a:rPr>
              <a:t> </a:t>
            </a:r>
            <a:r>
              <a:rPr lang="en-GB" sz="2500">
                <a:solidFill>
                  <a:schemeClr val="accent6"/>
                </a:solidFill>
              </a:rPr>
              <a:t>does not equal education and training</a:t>
            </a:r>
            <a:endParaRPr sz="2500">
              <a:solidFill>
                <a:schemeClr val="accent6"/>
              </a:solidFill>
            </a:endParaRPr>
          </a:p>
        </p:txBody>
      </p:sp>
      <p:sp>
        <p:nvSpPr>
          <p:cNvPr id="152" name="Google Shape;152;p18"/>
          <p:cNvSpPr txBox="1"/>
          <p:nvPr/>
        </p:nvSpPr>
        <p:spPr>
          <a:xfrm>
            <a:off x="496625" y="1939250"/>
            <a:ext cx="3967500" cy="26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Studies show that </a:t>
            </a:r>
            <a:r>
              <a:rPr b="1" lang="en-GB">
                <a:solidFill>
                  <a:srgbClr val="30873F"/>
                </a:solidFill>
              </a:rPr>
              <a:t>education and training alone are often insufficient for driving behaviour change.</a:t>
            </a:r>
            <a:r>
              <a:rPr b="1" lang="en-GB">
                <a:solidFill>
                  <a:schemeClr val="accent3"/>
                </a:solidFill>
              </a:rPr>
              <a:t> </a:t>
            </a:r>
            <a:endParaRPr b="1">
              <a:solidFill>
                <a:schemeClr val="accent3"/>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They can increase knowledge about immunization, but often don’t motivate people to vaccinate.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700">
              <a:solidFill>
                <a:schemeClr val="dk1"/>
              </a:solidFill>
            </a:endParaRPr>
          </a:p>
        </p:txBody>
      </p:sp>
      <p:sp>
        <p:nvSpPr>
          <p:cNvPr id="153" name="Google Shape;153;p18"/>
          <p:cNvSpPr txBox="1"/>
          <p:nvPr/>
        </p:nvSpPr>
        <p:spPr>
          <a:xfrm>
            <a:off x="4637950" y="1939250"/>
            <a:ext cx="4009800" cy="26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While raising awareness is a necessary first step, studies show it </a:t>
            </a:r>
            <a:r>
              <a:rPr b="1" lang="en-GB">
                <a:solidFill>
                  <a:srgbClr val="30873F"/>
                </a:solidFill>
              </a:rPr>
              <a:t>leads to behaviour change in less than 20% of cases</a:t>
            </a:r>
            <a:r>
              <a:rPr lang="en-GB">
                <a:solidFill>
                  <a:srgbClr val="30873F"/>
                </a:solidFill>
              </a:rPr>
              <a:t>.</a:t>
            </a:r>
            <a:r>
              <a:rPr lang="en-GB">
                <a:solidFill>
                  <a:schemeClr val="dk1"/>
                </a:solidFill>
              </a:rPr>
              <a:t> </a:t>
            </a:r>
            <a:r>
              <a:rPr lang="en-GB" sz="400" u="sng">
                <a:solidFill>
                  <a:schemeClr val="accent1"/>
                </a:solidFill>
                <a:hlinkClick r:id="rId3">
                  <a:extLst>
                    <a:ext uri="{A12FA001-AC4F-418D-AE19-62706E023703}">
                      <ahyp:hlinkClr val="tx"/>
                    </a:ext>
                  </a:extLst>
                </a:hlinkClick>
              </a:rPr>
              <a:t>(Weitz, et al 2020)</a:t>
            </a:r>
            <a:endParaRPr sz="4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GB">
                <a:solidFill>
                  <a:schemeClr val="dk1"/>
                </a:solidFill>
              </a:rPr>
              <a:t>We need other solutions to increase immunization that go beyond communications and awareness-raising. Let’s look at a few examples.</a:t>
            </a:r>
            <a:endParaRPr sz="1700">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19"/>
          <p:cNvSpPr txBox="1"/>
          <p:nvPr>
            <p:ph type="title"/>
          </p:nvPr>
        </p:nvSpPr>
        <p:spPr>
          <a:xfrm>
            <a:off x="360000" y="614850"/>
            <a:ext cx="5929800" cy="24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Case study examples</a:t>
            </a:r>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0"/>
          <p:cNvSpPr txBox="1"/>
          <p:nvPr>
            <p:ph idx="4" type="body"/>
          </p:nvPr>
        </p:nvSpPr>
        <p:spPr>
          <a:xfrm>
            <a:off x="6661300" y="4551550"/>
            <a:ext cx="2136900" cy="164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
        <p:nvSpPr>
          <p:cNvPr id="164" name="Google Shape;164;p20"/>
          <p:cNvSpPr txBox="1"/>
          <p:nvPr>
            <p:ph type="title"/>
          </p:nvPr>
        </p:nvSpPr>
        <p:spPr>
          <a:xfrm>
            <a:off x="360775" y="360000"/>
            <a:ext cx="8572500" cy="68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GB" sz="1400">
                <a:solidFill>
                  <a:srgbClr val="30873F"/>
                </a:solidFill>
              </a:rPr>
              <a:t>CASE STUDY: </a:t>
            </a:r>
            <a:endParaRPr sz="1400">
              <a:solidFill>
                <a:srgbClr val="30873F"/>
              </a:solidFill>
            </a:endParaRPr>
          </a:p>
          <a:p>
            <a:pPr indent="0" lvl="0" marL="0" rtl="0" algn="l">
              <a:spcBef>
                <a:spcPts val="0"/>
              </a:spcBef>
              <a:spcAft>
                <a:spcPts val="0"/>
              </a:spcAft>
              <a:buNone/>
            </a:pPr>
            <a:r>
              <a:rPr lang="en-GB" sz="2400">
                <a:solidFill>
                  <a:srgbClr val="30873F"/>
                </a:solidFill>
              </a:rPr>
              <a:t>How can we think creatively about SBC solutions? </a:t>
            </a:r>
            <a:endParaRPr sz="2400">
              <a:solidFill>
                <a:srgbClr val="30873F"/>
              </a:solidFill>
            </a:endParaRPr>
          </a:p>
        </p:txBody>
      </p:sp>
      <p:pic>
        <p:nvPicPr>
          <p:cNvPr id="165" name="Google Shape;165;p20"/>
          <p:cNvPicPr preferRelativeResize="0"/>
          <p:nvPr/>
        </p:nvPicPr>
        <p:blipFill rotWithShape="1">
          <a:blip r:embed="rId3">
            <a:alphaModFix/>
          </a:blip>
          <a:srcRect b="6393" l="7309" r="7300" t="6384"/>
          <a:stretch/>
        </p:blipFill>
        <p:spPr>
          <a:xfrm>
            <a:off x="4347275" y="1267075"/>
            <a:ext cx="4796724" cy="3876425"/>
          </a:xfrm>
          <a:prstGeom prst="rect">
            <a:avLst/>
          </a:prstGeom>
          <a:noFill/>
          <a:ln>
            <a:noFill/>
          </a:ln>
        </p:spPr>
      </p:pic>
      <p:sp>
        <p:nvSpPr>
          <p:cNvPr id="166" name="Google Shape;166;p20"/>
          <p:cNvSpPr txBox="1"/>
          <p:nvPr/>
        </p:nvSpPr>
        <p:spPr>
          <a:xfrm>
            <a:off x="6338625" y="4874475"/>
            <a:ext cx="2350800" cy="2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chemeClr val="lt1"/>
                </a:solidFill>
                <a:latin typeface="Roboto"/>
                <a:ea typeface="Roboto"/>
                <a:cs typeface="Roboto"/>
                <a:sym typeface="Roboto"/>
              </a:rPr>
              <a:t>UNICEF &amp; U.S. CDC/UN0666584/Ngakhusi</a:t>
            </a:r>
            <a:endParaRPr sz="1200">
              <a:solidFill>
                <a:schemeClr val="lt1"/>
              </a:solidFill>
              <a:latin typeface="Mulish Light"/>
              <a:ea typeface="Mulish Light"/>
              <a:cs typeface="Mulish Light"/>
              <a:sym typeface="Mulish Light"/>
            </a:endParaRPr>
          </a:p>
        </p:txBody>
      </p:sp>
      <p:sp>
        <p:nvSpPr>
          <p:cNvPr id="167" name="Google Shape;167;p20"/>
          <p:cNvSpPr txBox="1"/>
          <p:nvPr/>
        </p:nvSpPr>
        <p:spPr>
          <a:xfrm>
            <a:off x="360775" y="1224000"/>
            <a:ext cx="3523500" cy="340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000">
                <a:solidFill>
                  <a:srgbClr val="30873F"/>
                </a:solidFill>
              </a:rPr>
              <a:t>THE PROBLEM</a:t>
            </a:r>
            <a:br>
              <a:rPr b="1" lang="en-GB" sz="1000">
                <a:solidFill>
                  <a:schemeClr val="dk1"/>
                </a:solidFill>
              </a:rPr>
            </a:br>
            <a:r>
              <a:rPr lang="en-GB" sz="1300">
                <a:solidFill>
                  <a:schemeClr val="dk1"/>
                </a:solidFill>
              </a:rPr>
              <a:t>Procedural anxiety and low vaccine uptake in children aged 5 to 11, especially among priority groups.</a:t>
            </a:r>
            <a:endParaRPr b="1" sz="1300">
              <a:solidFill>
                <a:schemeClr val="dk1"/>
              </a:solidFill>
            </a:endParaRPr>
          </a:p>
          <a:p>
            <a:pPr indent="0" lvl="0" marL="0" rtl="0" algn="l">
              <a:lnSpc>
                <a:spcPct val="115000"/>
              </a:lnSpc>
              <a:spcBef>
                <a:spcPts val="1000"/>
              </a:spcBef>
              <a:spcAft>
                <a:spcPts val="0"/>
              </a:spcAft>
              <a:buClr>
                <a:schemeClr val="dk1"/>
              </a:buClr>
              <a:buSzPts val="1100"/>
              <a:buFont typeface="Arial"/>
              <a:buNone/>
            </a:pPr>
            <a:r>
              <a:rPr b="1" lang="en-GB" sz="800">
                <a:solidFill>
                  <a:srgbClr val="30873F"/>
                </a:solidFill>
              </a:rPr>
              <a:t>THE SOLUTION</a:t>
            </a:r>
            <a:br>
              <a:rPr b="1" lang="en-GB" sz="1000">
                <a:solidFill>
                  <a:schemeClr val="dk1"/>
                </a:solidFill>
              </a:rPr>
            </a:br>
            <a:r>
              <a:rPr b="1" lang="en-GB" sz="1000">
                <a:solidFill>
                  <a:schemeClr val="dk1"/>
                </a:solidFill>
              </a:rPr>
              <a:t>Redesign of vaccination centres</a:t>
            </a:r>
            <a:r>
              <a:rPr lang="en-GB" sz="1000">
                <a:solidFill>
                  <a:schemeClr val="dk1"/>
                </a:solidFill>
              </a:rPr>
              <a:t> into “Enchanted Forests of Protection” with playful imagery, virtual reality tools, and tailored support for children, including low-sensory spaces and sedation pathways.</a:t>
            </a:r>
            <a:endParaRPr sz="1000">
              <a:solidFill>
                <a:schemeClr val="dk1"/>
              </a:solidFill>
            </a:endParaRPr>
          </a:p>
          <a:p>
            <a:pPr indent="0" lvl="0" marL="0" rtl="0" algn="l">
              <a:lnSpc>
                <a:spcPct val="115000"/>
              </a:lnSpc>
              <a:spcBef>
                <a:spcPts val="1000"/>
              </a:spcBef>
              <a:spcAft>
                <a:spcPts val="0"/>
              </a:spcAft>
              <a:buClr>
                <a:schemeClr val="dk1"/>
              </a:buClr>
              <a:buSzPts val="1100"/>
              <a:buFont typeface="Arial"/>
              <a:buNone/>
            </a:pPr>
            <a:r>
              <a:rPr b="1" lang="en-GB" sz="800">
                <a:solidFill>
                  <a:srgbClr val="30873F"/>
                </a:solidFill>
              </a:rPr>
              <a:t>BEYOND COMMUNICATION</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Goes beyond messaging by redesigning the vaccination experience to reduce anxiety and improve trust.</a:t>
            </a:r>
            <a:endParaRPr b="1"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POTENTIAL IMPACT</a:t>
            </a:r>
            <a:endParaRPr b="1" sz="800">
              <a:solidFill>
                <a:srgbClr val="30873F"/>
              </a:solidFill>
            </a:endParaRPr>
          </a:p>
          <a:p>
            <a:pPr indent="0" lvl="0" marL="0" rtl="0" algn="l">
              <a:lnSpc>
                <a:spcPct val="115000"/>
              </a:lnSpc>
              <a:spcBef>
                <a:spcPts val="0"/>
              </a:spcBef>
              <a:spcAft>
                <a:spcPts val="0"/>
              </a:spcAft>
              <a:buNone/>
            </a:pPr>
            <a:r>
              <a:rPr lang="en-GB" sz="1000">
                <a:solidFill>
                  <a:schemeClr val="dk1"/>
                </a:solidFill>
              </a:rPr>
              <a:t>94% parental satisfaction and higher vaccine uptake among priority groups. There was also reduced anxiety for children, fostering trust in health systems.</a:t>
            </a:r>
            <a:endParaRPr sz="1000">
              <a:solidFill>
                <a:schemeClr val="dk1"/>
              </a:solidFill>
            </a:endParaRPr>
          </a:p>
          <a:p>
            <a:pPr indent="0" lvl="0" marL="0" rtl="0" algn="l">
              <a:lnSpc>
                <a:spcPct val="115000"/>
              </a:lnSpc>
              <a:spcBef>
                <a:spcPts val="0"/>
              </a:spcBef>
              <a:spcAft>
                <a:spcPts val="0"/>
              </a:spcAft>
              <a:buNone/>
            </a:pPr>
            <a:r>
              <a:t/>
            </a:r>
            <a:endParaRPr b="1" sz="1000">
              <a:solidFill>
                <a:schemeClr val="dk1"/>
              </a:solidFill>
            </a:endParaRPr>
          </a:p>
          <a:p>
            <a:pPr indent="0" lvl="0" marL="0" rtl="0" algn="l">
              <a:lnSpc>
                <a:spcPct val="115000"/>
              </a:lnSpc>
              <a:spcBef>
                <a:spcPts val="0"/>
              </a:spcBef>
              <a:spcAft>
                <a:spcPts val="0"/>
              </a:spcAft>
              <a:buNone/>
            </a:pPr>
            <a:r>
              <a:t/>
            </a:r>
            <a:endParaRPr b="1" sz="1000">
              <a:solidFill>
                <a:schemeClr val="dk1"/>
              </a:solidFill>
            </a:endParaRPr>
          </a:p>
        </p:txBody>
      </p:sp>
      <p:sp>
        <p:nvSpPr>
          <p:cNvPr id="168" name="Google Shape;168;p20"/>
          <p:cNvSpPr txBox="1"/>
          <p:nvPr/>
        </p:nvSpPr>
        <p:spPr>
          <a:xfrm>
            <a:off x="5224500" y="0"/>
            <a:ext cx="3919500" cy="20319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Present these case study examples of solutions to increase immunization</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Focus on the difference between the example solutions. Explain how they are not just communication campaigns to increase awareness of immunization by explaining vaccination benefits. They use different approaches to increase immunization that go beyond communication.</a:t>
            </a:r>
            <a:endParaRPr sz="1200">
              <a:solidFill>
                <a:srgbClr val="02164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1"/>
          <p:cNvSpPr txBox="1"/>
          <p:nvPr>
            <p:ph idx="4" type="body"/>
          </p:nvPr>
        </p:nvSpPr>
        <p:spPr>
          <a:xfrm>
            <a:off x="7186741" y="4933921"/>
            <a:ext cx="2447700" cy="18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
        <p:nvSpPr>
          <p:cNvPr id="174" name="Google Shape;174;p21"/>
          <p:cNvSpPr txBox="1"/>
          <p:nvPr>
            <p:ph type="title"/>
          </p:nvPr>
        </p:nvSpPr>
        <p:spPr>
          <a:xfrm>
            <a:off x="360775" y="360000"/>
            <a:ext cx="8693700" cy="68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GB" sz="1400">
                <a:solidFill>
                  <a:srgbClr val="30873F"/>
                </a:solidFill>
              </a:rPr>
              <a:t>CASE STUDY: </a:t>
            </a:r>
            <a:endParaRPr sz="1400">
              <a:solidFill>
                <a:srgbClr val="30873F"/>
              </a:solidFill>
            </a:endParaRPr>
          </a:p>
          <a:p>
            <a:pPr indent="0" lvl="0" marL="0" rtl="0" algn="l">
              <a:spcBef>
                <a:spcPts val="0"/>
              </a:spcBef>
              <a:spcAft>
                <a:spcPts val="0"/>
              </a:spcAft>
              <a:buNone/>
            </a:pPr>
            <a:r>
              <a:rPr lang="en-GB" sz="2400">
                <a:solidFill>
                  <a:srgbClr val="30873F"/>
                </a:solidFill>
              </a:rPr>
              <a:t>How can we think creatively about SBC solutions? </a:t>
            </a:r>
            <a:endParaRPr sz="2400">
              <a:solidFill>
                <a:srgbClr val="30873F"/>
              </a:solidFill>
            </a:endParaRPr>
          </a:p>
        </p:txBody>
      </p:sp>
      <p:sp>
        <p:nvSpPr>
          <p:cNvPr id="175" name="Google Shape;175;p21"/>
          <p:cNvSpPr txBox="1"/>
          <p:nvPr/>
        </p:nvSpPr>
        <p:spPr>
          <a:xfrm>
            <a:off x="360775" y="1224000"/>
            <a:ext cx="3626100" cy="279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800">
                <a:solidFill>
                  <a:srgbClr val="30873F"/>
                </a:solidFill>
              </a:rPr>
              <a:t>THE PROBLEM</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In the remote village of Sirmaur in India, families often miss vaccination opportunities because they don’t know when vaccinators will be present.</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THE SOLUTION</a:t>
            </a:r>
            <a:br>
              <a:rPr lang="en-GB" sz="1000">
                <a:solidFill>
                  <a:schemeClr val="dk1"/>
                </a:solidFill>
              </a:rPr>
            </a:br>
            <a:r>
              <a:rPr lang="en-GB" sz="1000">
                <a:solidFill>
                  <a:schemeClr val="dk1"/>
                </a:solidFill>
              </a:rPr>
              <a:t>Using a familiar and culturally significant tradition, the </a:t>
            </a:r>
            <a:r>
              <a:rPr b="1" lang="en-GB" sz="1000">
                <a:solidFill>
                  <a:schemeClr val="dk1"/>
                </a:solidFill>
              </a:rPr>
              <a:t>sound of drums</a:t>
            </a:r>
            <a:r>
              <a:rPr lang="en-GB" sz="1000">
                <a:solidFill>
                  <a:schemeClr val="dk1"/>
                </a:solidFill>
              </a:rPr>
              <a:t>, to signal the arrival of vaccinators. </a:t>
            </a:r>
            <a:br>
              <a:rPr lang="en-GB" sz="1000">
                <a:solidFill>
                  <a:schemeClr val="dk1"/>
                </a:solidFill>
              </a:rPr>
            </a:br>
            <a:br>
              <a:rPr lang="en-GB" sz="1000">
                <a:solidFill>
                  <a:schemeClr val="dk1"/>
                </a:solidFill>
              </a:rPr>
            </a:br>
            <a:r>
              <a:rPr b="1" lang="en-GB" sz="800">
                <a:solidFill>
                  <a:srgbClr val="30873F"/>
                </a:solidFill>
              </a:rPr>
              <a:t>BEYOND COMMUNICATION</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Leverages a culturally rooted practice to overcome logistical gaps, ensuring even the most remote populations know when vaccination is happening.</a:t>
            </a:r>
            <a:endParaRPr sz="1000">
              <a:solidFill>
                <a:schemeClr val="dk1"/>
              </a:solidFill>
            </a:endParaRPr>
          </a:p>
          <a:p>
            <a:pPr indent="0" lvl="0" marL="0" rtl="0" algn="l">
              <a:lnSpc>
                <a:spcPct val="115000"/>
              </a:lnSpc>
              <a:spcBef>
                <a:spcPts val="1200"/>
              </a:spcBef>
              <a:spcAft>
                <a:spcPts val="0"/>
              </a:spcAft>
              <a:buNone/>
            </a:pPr>
            <a:r>
              <a:rPr b="1" lang="en-GB" sz="800">
                <a:solidFill>
                  <a:srgbClr val="30873F"/>
                </a:solidFill>
              </a:rPr>
              <a:t>POTENTIAL IMPACT</a:t>
            </a:r>
            <a:br>
              <a:rPr lang="en-GB" sz="1000">
                <a:solidFill>
                  <a:schemeClr val="dk1"/>
                </a:solidFill>
              </a:rPr>
            </a:br>
            <a:r>
              <a:rPr lang="en-GB" sz="1000">
                <a:solidFill>
                  <a:schemeClr val="dk1"/>
                </a:solidFill>
              </a:rPr>
              <a:t>Improved knowledge of when vaccination is happening and increased number of people being vaccinated. </a:t>
            </a:r>
            <a:endParaRPr sz="1000">
              <a:solidFill>
                <a:schemeClr val="dk1"/>
              </a:solidFill>
            </a:endParaRPr>
          </a:p>
        </p:txBody>
      </p:sp>
      <p:sp>
        <p:nvSpPr>
          <p:cNvPr id="176" name="Google Shape;176;p21"/>
          <p:cNvSpPr txBox="1"/>
          <p:nvPr/>
        </p:nvSpPr>
        <p:spPr>
          <a:xfrm>
            <a:off x="6575879" y="4484279"/>
            <a:ext cx="2692800" cy="2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chemeClr val="lt1"/>
                </a:solidFill>
                <a:latin typeface="Roboto"/>
                <a:ea typeface="Roboto"/>
                <a:cs typeface="Roboto"/>
                <a:sym typeface="Roboto"/>
              </a:rPr>
              <a:t>UNICEF &amp; U.S. CDC/UN0666584/Ngakhusi</a:t>
            </a:r>
            <a:endParaRPr sz="1200">
              <a:solidFill>
                <a:schemeClr val="lt1"/>
              </a:solidFill>
              <a:latin typeface="Mulish Light"/>
              <a:ea typeface="Mulish Light"/>
              <a:cs typeface="Mulish Light"/>
              <a:sym typeface="Mulish Light"/>
            </a:endParaRPr>
          </a:p>
        </p:txBody>
      </p:sp>
      <p:pic>
        <p:nvPicPr>
          <p:cNvPr id="177" name="Google Shape;177;p21"/>
          <p:cNvPicPr preferRelativeResize="0"/>
          <p:nvPr/>
        </p:nvPicPr>
        <p:blipFill rotWithShape="1">
          <a:blip r:embed="rId3">
            <a:alphaModFix/>
          </a:blip>
          <a:srcRect b="0" l="7618" r="7166" t="0"/>
          <a:stretch/>
        </p:blipFill>
        <p:spPr>
          <a:xfrm>
            <a:off x="4094000" y="1267200"/>
            <a:ext cx="5050000" cy="3876299"/>
          </a:xfrm>
          <a:prstGeom prst="rect">
            <a:avLst/>
          </a:prstGeom>
          <a:noFill/>
          <a:ln>
            <a:noFill/>
          </a:ln>
        </p:spPr>
      </p:pic>
      <p:sp>
        <p:nvSpPr>
          <p:cNvPr id="178" name="Google Shape;178;p21"/>
          <p:cNvSpPr txBox="1"/>
          <p:nvPr/>
        </p:nvSpPr>
        <p:spPr>
          <a:xfrm>
            <a:off x="5290650" y="1748488"/>
            <a:ext cx="3919500" cy="20319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Present these case study examples of solutions to increase immunization</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Focus on the difference between the example solutions. Explain how they are not just communication campaigns to increase awareness of immunization by explaining vaccination benefits. They use different approaches to increase immunization that go beyond communication.</a:t>
            </a:r>
            <a:endParaRPr sz="1200">
              <a:solidFill>
                <a:srgbClr val="02164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2"/>
          <p:cNvSpPr txBox="1"/>
          <p:nvPr>
            <p:ph idx="4" type="body"/>
          </p:nvPr>
        </p:nvSpPr>
        <p:spPr>
          <a:xfrm>
            <a:off x="6470613" y="4110750"/>
            <a:ext cx="2136900" cy="164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
        <p:nvSpPr>
          <p:cNvPr id="184" name="Google Shape;184;p22"/>
          <p:cNvSpPr txBox="1"/>
          <p:nvPr>
            <p:ph type="title"/>
          </p:nvPr>
        </p:nvSpPr>
        <p:spPr>
          <a:xfrm>
            <a:off x="360000" y="360000"/>
            <a:ext cx="7643100" cy="45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GB" sz="1400">
                <a:solidFill>
                  <a:srgbClr val="30873F"/>
                </a:solidFill>
              </a:rPr>
              <a:t>CASE STUDY: </a:t>
            </a:r>
            <a:endParaRPr sz="1400">
              <a:solidFill>
                <a:schemeClr val="accent6"/>
              </a:solidFill>
            </a:endParaRPr>
          </a:p>
          <a:p>
            <a:pPr indent="0" lvl="0" marL="0" rtl="0" algn="l">
              <a:spcBef>
                <a:spcPts val="0"/>
              </a:spcBef>
              <a:spcAft>
                <a:spcPts val="0"/>
              </a:spcAft>
              <a:buNone/>
            </a:pPr>
            <a:r>
              <a:rPr lang="en-GB" sz="2400">
                <a:solidFill>
                  <a:srgbClr val="30873F"/>
                </a:solidFill>
              </a:rPr>
              <a:t>How can we think creatively about SBC solutions? </a:t>
            </a:r>
            <a:endParaRPr sz="2400">
              <a:solidFill>
                <a:srgbClr val="30873F"/>
              </a:solidFill>
            </a:endParaRPr>
          </a:p>
        </p:txBody>
      </p:sp>
      <p:pic>
        <p:nvPicPr>
          <p:cNvPr id="185" name="Google Shape;185;p22"/>
          <p:cNvPicPr preferRelativeResize="0"/>
          <p:nvPr/>
        </p:nvPicPr>
        <p:blipFill rotWithShape="1">
          <a:blip r:embed="rId3">
            <a:alphaModFix/>
          </a:blip>
          <a:srcRect b="0" l="1039" r="0" t="0"/>
          <a:stretch/>
        </p:blipFill>
        <p:spPr>
          <a:xfrm>
            <a:off x="3810000" y="1267200"/>
            <a:ext cx="5081875" cy="4009650"/>
          </a:xfrm>
          <a:prstGeom prst="rect">
            <a:avLst/>
          </a:prstGeom>
          <a:noFill/>
          <a:ln>
            <a:noFill/>
          </a:ln>
        </p:spPr>
      </p:pic>
      <p:sp>
        <p:nvSpPr>
          <p:cNvPr id="186" name="Google Shape;186;p22"/>
          <p:cNvSpPr txBox="1"/>
          <p:nvPr/>
        </p:nvSpPr>
        <p:spPr>
          <a:xfrm>
            <a:off x="360000" y="1224000"/>
            <a:ext cx="3073500" cy="272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800">
                <a:solidFill>
                  <a:srgbClr val="30873F"/>
                </a:solidFill>
              </a:rPr>
              <a:t>THE PROBLEM</a:t>
            </a:r>
            <a:endParaRPr b="1" sz="1000">
              <a:solidFill>
                <a:schemeClr val="dk1"/>
              </a:solidFill>
            </a:endParaRPr>
          </a:p>
          <a:p>
            <a:pPr indent="0" lvl="0" marL="0" rtl="0" algn="l">
              <a:lnSpc>
                <a:spcPct val="115000"/>
              </a:lnSpc>
              <a:spcBef>
                <a:spcPts val="0"/>
              </a:spcBef>
              <a:spcAft>
                <a:spcPts val="0"/>
              </a:spcAft>
              <a:buNone/>
            </a:pPr>
            <a:r>
              <a:rPr lang="en-GB" sz="1300">
                <a:solidFill>
                  <a:schemeClr val="dk1"/>
                </a:solidFill>
              </a:rPr>
              <a:t>City cleaning costs are too high, and it's hard to get citizens to help keep the city clean.</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THE SOLUTION</a:t>
            </a:r>
            <a:endParaRPr b="1" sz="1000">
              <a:solidFill>
                <a:schemeClr val="dk1"/>
              </a:solidFill>
            </a:endParaRPr>
          </a:p>
          <a:p>
            <a:pPr indent="0" lvl="0" marL="0" rtl="0" algn="l">
              <a:lnSpc>
                <a:spcPct val="115000"/>
              </a:lnSpc>
              <a:spcBef>
                <a:spcPts val="0"/>
              </a:spcBef>
              <a:spcAft>
                <a:spcPts val="0"/>
              </a:spcAft>
              <a:buNone/>
            </a:pPr>
            <a:r>
              <a:rPr lang="en-GB" sz="1000">
                <a:solidFill>
                  <a:schemeClr val="dk1"/>
                </a:solidFill>
              </a:rPr>
              <a:t>Drawing</a:t>
            </a:r>
            <a:r>
              <a:rPr b="1" lang="en-GB" sz="1000">
                <a:solidFill>
                  <a:schemeClr val="dk1"/>
                </a:solidFill>
              </a:rPr>
              <a:t> a game </a:t>
            </a:r>
            <a:r>
              <a:rPr lang="en-GB" sz="1000">
                <a:solidFill>
                  <a:schemeClr val="dk1"/>
                </a:solidFill>
              </a:rPr>
              <a:t>(hopscotch—see image on right) on the </a:t>
            </a:r>
            <a:r>
              <a:rPr lang="en-GB" sz="1000">
                <a:solidFill>
                  <a:schemeClr val="dk1"/>
                </a:solidFill>
              </a:rPr>
              <a:t>floor</a:t>
            </a:r>
            <a:r>
              <a:rPr lang="en-GB" sz="1000">
                <a:solidFill>
                  <a:schemeClr val="dk1"/>
                </a:solidFill>
              </a:rPr>
              <a:t> to encourage people to use public bins by making it fun and engaging.</a:t>
            </a:r>
            <a:endParaRPr b="1"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BEYOND COMMUNICATION</a:t>
            </a:r>
            <a:endParaRPr b="1" sz="800">
              <a:solidFill>
                <a:srgbClr val="30873F"/>
              </a:solidFill>
            </a:endParaRPr>
          </a:p>
          <a:p>
            <a:pPr indent="0" lvl="0" marL="0" rtl="0" algn="l">
              <a:lnSpc>
                <a:spcPct val="115000"/>
              </a:lnSpc>
              <a:spcBef>
                <a:spcPts val="0"/>
              </a:spcBef>
              <a:spcAft>
                <a:spcPts val="0"/>
              </a:spcAft>
              <a:buNone/>
            </a:pPr>
            <a:r>
              <a:rPr lang="en-GB" sz="1000">
                <a:solidFill>
                  <a:schemeClr val="dk1"/>
                </a:solidFill>
              </a:rPr>
              <a:t>This approach doesn’t just raise awareness—it uses games to make a behaviour more appealing.</a:t>
            </a:r>
            <a:endParaRPr b="1"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POTENTIAL IMPACT</a:t>
            </a:r>
            <a:endParaRPr b="1" sz="800">
              <a:solidFill>
                <a:srgbClr val="30873F"/>
              </a:solidFill>
            </a:endParaRPr>
          </a:p>
          <a:p>
            <a:pPr indent="0" lvl="0" marL="0" rtl="0" algn="l">
              <a:lnSpc>
                <a:spcPct val="115000"/>
              </a:lnSpc>
              <a:spcBef>
                <a:spcPts val="0"/>
              </a:spcBef>
              <a:spcAft>
                <a:spcPts val="0"/>
              </a:spcAft>
              <a:buNone/>
            </a:pPr>
            <a:r>
              <a:rPr lang="en-GB" sz="1000">
                <a:solidFill>
                  <a:schemeClr val="dk1"/>
                </a:solidFill>
              </a:rPr>
              <a:t>Lower cleaning costs, more community participation, and a cleaner city.</a:t>
            </a:r>
            <a:endParaRPr sz="1000">
              <a:solidFill>
                <a:schemeClr val="dk1"/>
              </a:solidFill>
            </a:endParaRPr>
          </a:p>
        </p:txBody>
      </p:sp>
      <p:sp>
        <p:nvSpPr>
          <p:cNvPr id="187" name="Google Shape;187;p22"/>
          <p:cNvSpPr txBox="1"/>
          <p:nvPr/>
        </p:nvSpPr>
        <p:spPr>
          <a:xfrm>
            <a:off x="5155475" y="1449375"/>
            <a:ext cx="3919500" cy="20319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Present these case study examples of solutions to increase immunization</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Focus on the difference between the example solutions. Explain how they are not just communication campaigns to increase awareness of immunization by explaining vaccination benefits. They use different approaches to increase immunization that go beyond communication.</a:t>
            </a:r>
            <a:endParaRPr sz="1200">
              <a:solidFill>
                <a:srgbClr val="02164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3"/>
          <p:cNvSpPr txBox="1"/>
          <p:nvPr>
            <p:ph idx="4" type="body"/>
          </p:nvPr>
        </p:nvSpPr>
        <p:spPr>
          <a:xfrm>
            <a:off x="6661300" y="4551550"/>
            <a:ext cx="2136900" cy="164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
        <p:nvSpPr>
          <p:cNvPr id="193" name="Google Shape;193;p23"/>
          <p:cNvSpPr txBox="1"/>
          <p:nvPr>
            <p:ph type="title"/>
          </p:nvPr>
        </p:nvSpPr>
        <p:spPr>
          <a:xfrm>
            <a:off x="360775" y="360000"/>
            <a:ext cx="8572500" cy="68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GB" sz="1400">
                <a:solidFill>
                  <a:srgbClr val="30873F"/>
                </a:solidFill>
              </a:rPr>
              <a:t>CASE STUDY: </a:t>
            </a:r>
            <a:endParaRPr sz="1400">
              <a:solidFill>
                <a:schemeClr val="accent6"/>
              </a:solidFill>
            </a:endParaRPr>
          </a:p>
          <a:p>
            <a:pPr indent="0" lvl="0" marL="0" rtl="0" algn="l">
              <a:spcBef>
                <a:spcPts val="0"/>
              </a:spcBef>
              <a:spcAft>
                <a:spcPts val="0"/>
              </a:spcAft>
              <a:buNone/>
            </a:pPr>
            <a:r>
              <a:rPr lang="en-GB" sz="2400">
                <a:solidFill>
                  <a:srgbClr val="30873F"/>
                </a:solidFill>
              </a:rPr>
              <a:t>How can we think creatively about SBC solutions? </a:t>
            </a:r>
            <a:endParaRPr sz="2400">
              <a:solidFill>
                <a:srgbClr val="30873F"/>
              </a:solidFill>
            </a:endParaRPr>
          </a:p>
        </p:txBody>
      </p:sp>
      <p:sp>
        <p:nvSpPr>
          <p:cNvPr id="194" name="Google Shape;194;p23"/>
          <p:cNvSpPr txBox="1"/>
          <p:nvPr/>
        </p:nvSpPr>
        <p:spPr>
          <a:xfrm>
            <a:off x="360000" y="1224000"/>
            <a:ext cx="3630600" cy="354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800">
                <a:solidFill>
                  <a:srgbClr val="30873F"/>
                </a:solidFill>
              </a:rPr>
              <a:t>THE PROBLEM</a:t>
            </a:r>
            <a:endParaRPr b="1" sz="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Caregivers often hesitate to vaccinate due to deeply held beliefs, values, and concerns, leading to vaccine delays or refusals.</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THE SOLUTION</a:t>
            </a:r>
            <a:br>
              <a:rPr lang="en-GB" sz="1000">
                <a:solidFill>
                  <a:schemeClr val="dk1"/>
                </a:solidFill>
              </a:rPr>
            </a:br>
            <a:r>
              <a:rPr lang="en-GB" sz="1000">
                <a:solidFill>
                  <a:schemeClr val="dk1"/>
                </a:solidFill>
              </a:rPr>
              <a:t>Using </a:t>
            </a:r>
            <a:r>
              <a:rPr b="1" lang="en-GB" sz="1000">
                <a:solidFill>
                  <a:schemeClr val="dk1"/>
                </a:solidFill>
              </a:rPr>
              <a:t>motivational interviewing</a:t>
            </a:r>
            <a:r>
              <a:rPr lang="en-GB" sz="1000">
                <a:solidFill>
                  <a:schemeClr val="dk1"/>
                </a:solidFill>
              </a:rPr>
              <a:t> to guide caregivers in reflecting on their values and concerns, helping them align their decisions with their goals for their children’s health.</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BEYOND COMMUNICATION</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This approach fosters a non-judgmental dialogue, enabling caregivers to explore their beliefs while building trust and confidence in vaccination.</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POTENTIAL IMPACT</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Improved caregiver understanding and willingness to vaccinate, leading to higher vaccination rates and stronger trust in healthcare providers.</a:t>
            </a:r>
            <a:endParaRPr sz="1000">
              <a:solidFill>
                <a:schemeClr val="dk1"/>
              </a:solidFill>
            </a:endParaRPr>
          </a:p>
          <a:p>
            <a:pPr indent="0" lvl="0" marL="0" rtl="0" algn="l">
              <a:lnSpc>
                <a:spcPct val="115000"/>
              </a:lnSpc>
              <a:spcBef>
                <a:spcPts val="1200"/>
              </a:spcBef>
              <a:spcAft>
                <a:spcPts val="0"/>
              </a:spcAft>
              <a:buNone/>
            </a:pPr>
            <a:r>
              <a:t/>
            </a:r>
            <a:endParaRPr sz="1000">
              <a:solidFill>
                <a:schemeClr val="dk1"/>
              </a:solidFill>
            </a:endParaRPr>
          </a:p>
        </p:txBody>
      </p:sp>
      <p:pic>
        <p:nvPicPr>
          <p:cNvPr id="195" name="Google Shape;195;p23"/>
          <p:cNvPicPr preferRelativeResize="0"/>
          <p:nvPr/>
        </p:nvPicPr>
        <p:blipFill rotWithShape="1">
          <a:blip r:embed="rId3">
            <a:alphaModFix/>
          </a:blip>
          <a:srcRect b="0" l="0" r="15640" t="0"/>
          <a:stretch/>
        </p:blipFill>
        <p:spPr>
          <a:xfrm>
            <a:off x="4147700" y="1267200"/>
            <a:ext cx="4996301" cy="3876301"/>
          </a:xfrm>
          <a:prstGeom prst="rect">
            <a:avLst/>
          </a:prstGeom>
          <a:noFill/>
          <a:ln>
            <a:noFill/>
          </a:ln>
        </p:spPr>
      </p:pic>
      <p:sp>
        <p:nvSpPr>
          <p:cNvPr id="196" name="Google Shape;196;p23"/>
          <p:cNvSpPr txBox="1"/>
          <p:nvPr/>
        </p:nvSpPr>
        <p:spPr>
          <a:xfrm>
            <a:off x="6338625" y="4874475"/>
            <a:ext cx="2350800" cy="2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chemeClr val="lt1"/>
                </a:solidFill>
                <a:latin typeface="Roboto"/>
                <a:ea typeface="Roboto"/>
                <a:cs typeface="Roboto"/>
                <a:sym typeface="Roboto"/>
              </a:rPr>
              <a:t>UNICEF &amp; U.S. CDC/UN0666584/Ngakhusi</a:t>
            </a:r>
            <a:endParaRPr sz="1200">
              <a:solidFill>
                <a:schemeClr val="lt1"/>
              </a:solidFill>
              <a:latin typeface="Mulish Light"/>
              <a:ea typeface="Mulish Light"/>
              <a:cs typeface="Mulish Light"/>
              <a:sym typeface="Mulish Light"/>
            </a:endParaRPr>
          </a:p>
        </p:txBody>
      </p:sp>
      <p:sp>
        <p:nvSpPr>
          <p:cNvPr id="197" name="Google Shape;197;p23"/>
          <p:cNvSpPr txBox="1"/>
          <p:nvPr/>
        </p:nvSpPr>
        <p:spPr>
          <a:xfrm>
            <a:off x="5224500" y="0"/>
            <a:ext cx="3919500" cy="20319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Present these case study examples of solutions to increase immunization</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Focus on the difference between the example solutions. Explain how they are not just communication campaigns to increase awareness of immunization by explaining vaccination benefits. They use different approaches to increase immunization that go beyond communication.</a:t>
            </a:r>
            <a:endParaRPr sz="1200">
              <a:solidFill>
                <a:srgbClr val="02164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nvSpPr>
        <p:spPr>
          <a:xfrm>
            <a:off x="496613" y="932325"/>
            <a:ext cx="43566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Mulish Light"/>
              <a:ea typeface="Mulish Light"/>
              <a:cs typeface="Mulish Light"/>
              <a:sym typeface="Mulish Light"/>
            </a:endParaRPr>
          </a:p>
        </p:txBody>
      </p:sp>
      <p:sp>
        <p:nvSpPr>
          <p:cNvPr id="203" name="Google Shape;203;p24"/>
          <p:cNvSpPr txBox="1"/>
          <p:nvPr>
            <p:ph type="title"/>
          </p:nvPr>
        </p:nvSpPr>
        <p:spPr>
          <a:xfrm>
            <a:off x="360775" y="360000"/>
            <a:ext cx="8572500" cy="68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GB" sz="1400">
                <a:solidFill>
                  <a:srgbClr val="30873F"/>
                </a:solidFill>
              </a:rPr>
              <a:t>CASE STUDY: </a:t>
            </a:r>
            <a:endParaRPr sz="1400">
              <a:solidFill>
                <a:srgbClr val="30873F"/>
              </a:solidFill>
            </a:endParaRPr>
          </a:p>
          <a:p>
            <a:pPr indent="0" lvl="0" marL="0" rtl="0" algn="l">
              <a:spcBef>
                <a:spcPts val="0"/>
              </a:spcBef>
              <a:spcAft>
                <a:spcPts val="0"/>
              </a:spcAft>
              <a:buNone/>
            </a:pPr>
            <a:r>
              <a:rPr lang="en-GB" sz="2400">
                <a:solidFill>
                  <a:srgbClr val="30873F"/>
                </a:solidFill>
              </a:rPr>
              <a:t>How can we think creatively about SBC solutions? </a:t>
            </a:r>
            <a:endParaRPr sz="2400">
              <a:solidFill>
                <a:srgbClr val="30873F"/>
              </a:solidFill>
            </a:endParaRPr>
          </a:p>
        </p:txBody>
      </p:sp>
      <p:sp>
        <p:nvSpPr>
          <p:cNvPr id="204" name="Google Shape;204;p24"/>
          <p:cNvSpPr txBox="1"/>
          <p:nvPr/>
        </p:nvSpPr>
        <p:spPr>
          <a:xfrm>
            <a:off x="360000" y="1224000"/>
            <a:ext cx="3166800" cy="350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800">
                <a:solidFill>
                  <a:srgbClr val="30873F"/>
                </a:solidFill>
              </a:rPr>
              <a:t>THE PROBLEM</a:t>
            </a:r>
            <a:endParaRPr sz="10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Low HPV vaccine uptake due to lack of awareness and hesitation about its importance.</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THE SOLUTION</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A </a:t>
            </a:r>
            <a:r>
              <a:rPr b="1" lang="en-GB" sz="1000">
                <a:solidFill>
                  <a:schemeClr val="dk1"/>
                </a:solidFill>
              </a:rPr>
              <a:t>campaign showing real people who received the HPV vaccine</a:t>
            </a:r>
            <a:r>
              <a:rPr lang="en-GB" sz="1000">
                <a:solidFill>
                  <a:schemeClr val="dk1"/>
                </a:solidFill>
              </a:rPr>
              <a:t> and emphasising support for vaccination from trusted figures.</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BEYOND COMMUNICATION</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Goes beyond awareness by leveraging social proof and trusted voices to build confidence and reduce hesitancy around the HPV vaccine.</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800">
                <a:solidFill>
                  <a:srgbClr val="30873F"/>
                </a:solidFill>
              </a:rPr>
              <a:t>POTENTIAL IMPACT</a:t>
            </a:r>
            <a:endParaRPr b="1" sz="800">
              <a:solidFill>
                <a:srgbClr val="30873F"/>
              </a:solidFill>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rPr>
              <a:t>Increased vaccine confidence and uptake, particularly among hesitant populations, fostering trust in public health recommendations.</a:t>
            </a:r>
            <a:endParaRPr sz="1000">
              <a:solidFill>
                <a:schemeClr val="dk1"/>
              </a:solidFill>
            </a:endParaRPr>
          </a:p>
          <a:p>
            <a:pPr indent="0" lvl="0" marL="0" rtl="0" algn="l">
              <a:lnSpc>
                <a:spcPct val="115000"/>
              </a:lnSpc>
              <a:spcBef>
                <a:spcPts val="1200"/>
              </a:spcBef>
              <a:spcAft>
                <a:spcPts val="0"/>
              </a:spcAft>
              <a:buNone/>
            </a:pPr>
            <a:r>
              <a:t/>
            </a:r>
            <a:endParaRPr b="1" sz="1000">
              <a:solidFill>
                <a:schemeClr val="dk1"/>
              </a:solidFill>
            </a:endParaRPr>
          </a:p>
          <a:p>
            <a:pPr indent="0" lvl="0" marL="0" rtl="0" algn="l">
              <a:lnSpc>
                <a:spcPct val="115000"/>
              </a:lnSpc>
              <a:spcBef>
                <a:spcPts val="0"/>
              </a:spcBef>
              <a:spcAft>
                <a:spcPts val="0"/>
              </a:spcAft>
              <a:buNone/>
            </a:pPr>
            <a:r>
              <a:t/>
            </a:r>
            <a:endParaRPr b="1" sz="1000">
              <a:solidFill>
                <a:schemeClr val="dk1"/>
              </a:solidFill>
            </a:endParaRPr>
          </a:p>
        </p:txBody>
      </p:sp>
      <p:pic>
        <p:nvPicPr>
          <p:cNvPr id="205" name="Google Shape;205;p24"/>
          <p:cNvPicPr preferRelativeResize="0"/>
          <p:nvPr/>
        </p:nvPicPr>
        <p:blipFill rotWithShape="1">
          <a:blip r:embed="rId3">
            <a:alphaModFix/>
          </a:blip>
          <a:srcRect b="0" l="2919" r="2909" t="0"/>
          <a:stretch/>
        </p:blipFill>
        <p:spPr>
          <a:xfrm>
            <a:off x="3629775" y="1158000"/>
            <a:ext cx="5303598" cy="3471151"/>
          </a:xfrm>
          <a:prstGeom prst="rect">
            <a:avLst/>
          </a:prstGeom>
          <a:noFill/>
          <a:ln>
            <a:noFill/>
          </a:ln>
        </p:spPr>
      </p:pic>
      <p:sp>
        <p:nvSpPr>
          <p:cNvPr id="206" name="Google Shape;206;p24"/>
          <p:cNvSpPr txBox="1"/>
          <p:nvPr/>
        </p:nvSpPr>
        <p:spPr>
          <a:xfrm>
            <a:off x="6128000" y="4159000"/>
            <a:ext cx="2350800" cy="2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chemeClr val="lt1"/>
                </a:solidFill>
                <a:latin typeface="Roboto"/>
                <a:ea typeface="Roboto"/>
                <a:cs typeface="Roboto"/>
                <a:sym typeface="Roboto"/>
              </a:rPr>
              <a:t>UNICEF &amp; U.S. CDC/UN0666584/Ngakhusi</a:t>
            </a:r>
            <a:endParaRPr sz="1200">
              <a:solidFill>
                <a:schemeClr val="lt1"/>
              </a:solidFill>
              <a:latin typeface="Mulish Light"/>
              <a:ea typeface="Mulish Light"/>
              <a:cs typeface="Mulish Light"/>
              <a:sym typeface="Mulish Light"/>
            </a:endParaRPr>
          </a:p>
        </p:txBody>
      </p:sp>
      <p:sp>
        <p:nvSpPr>
          <p:cNvPr id="207" name="Google Shape;207;p24"/>
          <p:cNvSpPr/>
          <p:nvPr/>
        </p:nvSpPr>
        <p:spPr>
          <a:xfrm>
            <a:off x="3654450" y="1735725"/>
            <a:ext cx="1835100" cy="4857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7916"/>
              </a:lnSpc>
              <a:spcBef>
                <a:spcPts val="200"/>
              </a:spcBef>
              <a:spcAft>
                <a:spcPts val="0"/>
              </a:spcAft>
              <a:buClr>
                <a:schemeClr val="dk1"/>
              </a:buClr>
              <a:buSzPts val="1100"/>
              <a:buFont typeface="Arial"/>
              <a:buNone/>
            </a:pPr>
            <a:r>
              <a:rPr lang="en-GB" sz="1200" u="sng">
                <a:solidFill>
                  <a:srgbClr val="0563C1"/>
                </a:solidFill>
                <a:latin typeface="Calibri"/>
                <a:ea typeface="Calibri"/>
                <a:cs typeface="Calibri"/>
                <a:sym typeface="Calibri"/>
                <a:hlinkClick r:id="rId4">
                  <a:extLst>
                    <a:ext uri="{A12FA001-AC4F-418D-AE19-62706E023703}">
                      <ahyp:hlinkClr val="tx"/>
                    </a:ext>
                  </a:extLst>
                </a:hlinkClick>
              </a:rPr>
              <a:t>“I got the HPV vaccine”</a:t>
            </a:r>
            <a:endParaRPr>
              <a:latin typeface="Mulish Light"/>
              <a:ea typeface="Mulish Light"/>
              <a:cs typeface="Mulish Light"/>
              <a:sym typeface="Mulish Light"/>
            </a:endParaRPr>
          </a:p>
        </p:txBody>
      </p:sp>
      <p:sp>
        <p:nvSpPr>
          <p:cNvPr id="208" name="Google Shape;208;p24"/>
          <p:cNvSpPr txBox="1"/>
          <p:nvPr/>
        </p:nvSpPr>
        <p:spPr>
          <a:xfrm>
            <a:off x="5224500" y="0"/>
            <a:ext cx="3919500" cy="20319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Present these case study examples of solutions to increase immunization</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Focus on the difference between the example solutions. Explain how they are not just communication campaigns to increase awareness of immunization by explaining vaccination benefits. They use different approaches to increase immunization that go beyond communication.</a:t>
            </a:r>
            <a:endParaRPr sz="1200">
              <a:solidFill>
                <a:srgbClr val="02164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25"/>
          <p:cNvSpPr txBox="1"/>
          <p:nvPr>
            <p:ph type="title"/>
          </p:nvPr>
        </p:nvSpPr>
        <p:spPr>
          <a:xfrm>
            <a:off x="360000" y="614850"/>
            <a:ext cx="5929800" cy="24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Ideation: Round 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6"/>
          <p:cNvSpPr/>
          <p:nvPr/>
        </p:nvSpPr>
        <p:spPr>
          <a:xfrm>
            <a:off x="2783378" y="1573639"/>
            <a:ext cx="940500" cy="309300"/>
          </a:xfrm>
          <a:prstGeom prst="ellipse">
            <a:avLst/>
          </a:prstGeom>
          <a:noFill/>
          <a:ln>
            <a:noFill/>
          </a:ln>
        </p:spPr>
        <p:txBody>
          <a:bodyPr anchorCtr="0" anchor="ctr" bIns="67000" lIns="67000" spcFirstLastPara="1" rIns="67000" wrap="square" tIns="67000">
            <a:noAutofit/>
          </a:bodyPr>
          <a:lstStyle/>
          <a:p>
            <a:pPr indent="0" lvl="0" marL="0" rtl="0" algn="l">
              <a:spcBef>
                <a:spcPts val="0"/>
              </a:spcBef>
              <a:spcAft>
                <a:spcPts val="0"/>
              </a:spcAft>
              <a:buNone/>
            </a:pPr>
            <a:r>
              <a:t/>
            </a:r>
            <a:endParaRPr/>
          </a:p>
        </p:txBody>
      </p:sp>
      <p:sp>
        <p:nvSpPr>
          <p:cNvPr id="219" name="Google Shape;219;p26"/>
          <p:cNvSpPr txBox="1"/>
          <p:nvPr/>
        </p:nvSpPr>
        <p:spPr>
          <a:xfrm>
            <a:off x="368225" y="1878450"/>
            <a:ext cx="6694800" cy="3099000"/>
          </a:xfrm>
          <a:prstGeom prst="rect">
            <a:avLst/>
          </a:prstGeom>
          <a:noFill/>
          <a:ln>
            <a:noFill/>
          </a:ln>
        </p:spPr>
        <p:txBody>
          <a:bodyPr anchorCtr="0" anchor="t" bIns="0" lIns="0" spcFirstLastPara="1" rIns="0" wrap="square" tIns="3725">
            <a:noAutofit/>
          </a:bodyPr>
          <a:lstStyle/>
          <a:p>
            <a:pPr indent="0" lvl="0" marL="12700" marR="0" rtl="0" algn="l">
              <a:lnSpc>
                <a:spcPct val="104200"/>
              </a:lnSpc>
              <a:spcBef>
                <a:spcPts val="0"/>
              </a:spcBef>
              <a:spcAft>
                <a:spcPts val="0"/>
              </a:spcAft>
              <a:buNone/>
            </a:pPr>
            <a:r>
              <a:rPr b="1" lang="en-GB" sz="2000">
                <a:solidFill>
                  <a:schemeClr val="dk1"/>
                </a:solidFill>
              </a:rPr>
              <a:t>Think of solutions for each of the priority barriers</a:t>
            </a:r>
            <a:endParaRPr b="1" sz="2000">
              <a:solidFill>
                <a:schemeClr val="dk1"/>
              </a:solidFill>
            </a:endParaRPr>
          </a:p>
          <a:p>
            <a:pPr indent="0" lvl="0" marL="0" marR="0" rtl="0" algn="l">
              <a:lnSpc>
                <a:spcPct val="104200"/>
              </a:lnSpc>
              <a:spcBef>
                <a:spcPts val="0"/>
              </a:spcBef>
              <a:spcAft>
                <a:spcPts val="0"/>
              </a:spcAft>
              <a:buNone/>
            </a:pPr>
            <a:r>
              <a:t/>
            </a:r>
            <a:endParaRPr sz="1500">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In your group, s</a:t>
            </a:r>
            <a:r>
              <a:rPr lang="en-GB">
                <a:solidFill>
                  <a:srgbClr val="343230"/>
                </a:solidFill>
              </a:rPr>
              <a:t>elect one of your prioritised immunization barriers. </a:t>
            </a:r>
            <a:endParaRPr>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The facilitator will start a </a:t>
            </a:r>
            <a:r>
              <a:rPr lang="en-GB">
                <a:solidFill>
                  <a:srgbClr val="343230"/>
                </a:solidFill>
              </a:rPr>
              <a:t>timer for 3 minutes. </a:t>
            </a:r>
            <a:endParaRPr>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b="1" lang="en-GB">
                <a:solidFill>
                  <a:srgbClr val="343230"/>
                </a:solidFill>
              </a:rPr>
              <a:t>Individually, generate as many ideas as possible to solve for that barrier. </a:t>
            </a:r>
            <a:endParaRPr b="1">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Write each idea on a post-it note or separate piece of paper. Remember, one idea per post-it note.</a:t>
            </a:r>
            <a:endParaRPr>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Once the timer ends, stop! </a:t>
            </a:r>
            <a:endParaRPr i="1">
              <a:solidFill>
                <a:srgbClr val="343230"/>
              </a:solidFill>
            </a:endParaRPr>
          </a:p>
          <a:p>
            <a:pPr indent="0" lvl="0" marL="0" rtl="0" algn="l">
              <a:lnSpc>
                <a:spcPct val="104200"/>
              </a:lnSpc>
              <a:spcBef>
                <a:spcPts val="0"/>
              </a:spcBef>
              <a:spcAft>
                <a:spcPts val="0"/>
              </a:spcAft>
              <a:buNone/>
            </a:pPr>
            <a:r>
              <a:t/>
            </a:r>
            <a:endParaRPr>
              <a:solidFill>
                <a:srgbClr val="343230"/>
              </a:solidFill>
            </a:endParaRPr>
          </a:p>
          <a:p>
            <a:pPr indent="0" lvl="0" marL="0" rtl="0" algn="l">
              <a:lnSpc>
                <a:spcPct val="104200"/>
              </a:lnSpc>
              <a:spcBef>
                <a:spcPts val="0"/>
              </a:spcBef>
              <a:spcAft>
                <a:spcPts val="0"/>
              </a:spcAft>
              <a:buNone/>
            </a:pPr>
            <a:r>
              <a:rPr lang="en-GB">
                <a:solidFill>
                  <a:srgbClr val="343230"/>
                </a:solidFill>
              </a:rPr>
              <a:t>⏰ ~ 3 minutes per barrier. </a:t>
            </a:r>
            <a:endParaRPr>
              <a:solidFill>
                <a:srgbClr val="343230"/>
              </a:solidFill>
            </a:endParaRPr>
          </a:p>
          <a:p>
            <a:pPr indent="0" lvl="0" marL="0" rtl="0" algn="l">
              <a:lnSpc>
                <a:spcPct val="104200"/>
              </a:lnSpc>
              <a:spcBef>
                <a:spcPts val="0"/>
              </a:spcBef>
              <a:spcAft>
                <a:spcPts val="0"/>
              </a:spcAft>
              <a:buNone/>
            </a:pPr>
            <a:r>
              <a:rPr i="1" lang="en-GB">
                <a:solidFill>
                  <a:srgbClr val="343230"/>
                </a:solidFill>
              </a:rPr>
              <a:t>Repeat</a:t>
            </a:r>
            <a:r>
              <a:rPr i="1" lang="en-GB">
                <a:solidFill>
                  <a:srgbClr val="343230"/>
                </a:solidFill>
              </a:rPr>
              <a:t> the exercise until each group has thought of solutions for each of their prioritised barriers. </a:t>
            </a:r>
            <a:endParaRPr i="1">
              <a:solidFill>
                <a:srgbClr val="343230"/>
              </a:solidFill>
            </a:endParaRPr>
          </a:p>
        </p:txBody>
      </p:sp>
      <p:sp>
        <p:nvSpPr>
          <p:cNvPr id="220" name="Google Shape;220;p26"/>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sz="2500">
                <a:solidFill>
                  <a:srgbClr val="30873F"/>
                </a:solidFill>
              </a:rPr>
              <a:t>Ideation: Round 1 </a:t>
            </a:r>
            <a:endParaRPr b="0" sz="2500">
              <a:solidFill>
                <a:srgbClr val="30873F"/>
              </a:solidFill>
            </a:endParaRPr>
          </a:p>
        </p:txBody>
      </p:sp>
      <p:sp>
        <p:nvSpPr>
          <p:cNvPr id="221" name="Google Shape;221;p26"/>
          <p:cNvSpPr txBox="1"/>
          <p:nvPr/>
        </p:nvSpPr>
        <p:spPr>
          <a:xfrm rot="333">
            <a:off x="5578125" y="360150"/>
            <a:ext cx="3098400" cy="8040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lt1"/>
                </a:solidFill>
              </a:rPr>
              <a:t>💡</a:t>
            </a:r>
            <a:endParaRPr b="1" sz="1200">
              <a:solidFill>
                <a:schemeClr val="lt1"/>
              </a:solidFill>
            </a:endParaRPr>
          </a:p>
          <a:p>
            <a:pPr indent="0" lvl="0" marL="0" rtl="0" algn="l">
              <a:spcBef>
                <a:spcPts val="0"/>
              </a:spcBef>
              <a:spcAft>
                <a:spcPts val="0"/>
              </a:spcAft>
              <a:buNone/>
            </a:pPr>
            <a:r>
              <a:rPr b="1" lang="en-GB" sz="1200">
                <a:solidFill>
                  <a:schemeClr val="lt1"/>
                </a:solidFill>
              </a:rPr>
              <a:t>Tip</a:t>
            </a:r>
            <a:r>
              <a:rPr lang="en-GB" sz="1200">
                <a:solidFill>
                  <a:schemeClr val="lt1"/>
                </a:solidFill>
              </a:rPr>
              <a:t>: Generate solutions that are specific and focused on solving a particular barrier. </a:t>
            </a:r>
            <a:endParaRPr sz="12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27"/>
          <p:cNvSpPr txBox="1"/>
          <p:nvPr>
            <p:ph type="title"/>
          </p:nvPr>
        </p:nvSpPr>
        <p:spPr>
          <a:xfrm>
            <a:off x="360000" y="614850"/>
            <a:ext cx="5929800" cy="24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Ideation: Round 2</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8"/>
          <p:cNvSpPr/>
          <p:nvPr/>
        </p:nvSpPr>
        <p:spPr>
          <a:xfrm>
            <a:off x="2783378" y="1573639"/>
            <a:ext cx="940500" cy="309300"/>
          </a:xfrm>
          <a:prstGeom prst="ellipse">
            <a:avLst/>
          </a:prstGeom>
          <a:noFill/>
          <a:ln>
            <a:noFill/>
          </a:ln>
        </p:spPr>
        <p:txBody>
          <a:bodyPr anchorCtr="0" anchor="ctr" bIns="67000" lIns="67000" spcFirstLastPara="1" rIns="67000" wrap="square" tIns="67000">
            <a:noAutofit/>
          </a:bodyPr>
          <a:lstStyle/>
          <a:p>
            <a:pPr indent="0" lvl="0" marL="0" rtl="0" algn="l">
              <a:spcBef>
                <a:spcPts val="0"/>
              </a:spcBef>
              <a:spcAft>
                <a:spcPts val="0"/>
              </a:spcAft>
              <a:buNone/>
            </a:pPr>
            <a:r>
              <a:t/>
            </a:r>
            <a:endParaRPr/>
          </a:p>
        </p:txBody>
      </p:sp>
      <p:sp>
        <p:nvSpPr>
          <p:cNvPr id="232" name="Google Shape;232;p28"/>
          <p:cNvSpPr txBox="1"/>
          <p:nvPr/>
        </p:nvSpPr>
        <p:spPr>
          <a:xfrm>
            <a:off x="360000" y="1570225"/>
            <a:ext cx="3678300" cy="2958300"/>
          </a:xfrm>
          <a:prstGeom prst="rect">
            <a:avLst/>
          </a:prstGeom>
          <a:noFill/>
          <a:ln>
            <a:noFill/>
          </a:ln>
        </p:spPr>
        <p:txBody>
          <a:bodyPr anchorCtr="0" anchor="t" bIns="0" lIns="0" spcFirstLastPara="1" rIns="0" wrap="square" tIns="3725">
            <a:noAutofit/>
          </a:bodyPr>
          <a:lstStyle/>
          <a:p>
            <a:pPr indent="-323850" lvl="0" marL="457200" marR="0" rtl="0" algn="l">
              <a:lnSpc>
                <a:spcPct val="104200"/>
              </a:lnSpc>
              <a:spcBef>
                <a:spcPts val="0"/>
              </a:spcBef>
              <a:spcAft>
                <a:spcPts val="0"/>
              </a:spcAft>
              <a:buClr>
                <a:srgbClr val="343230"/>
              </a:buClr>
              <a:buSzPts val="1500"/>
              <a:buChar char="●"/>
            </a:pPr>
            <a:r>
              <a:rPr lang="en-GB" sz="1500">
                <a:solidFill>
                  <a:srgbClr val="343230"/>
                </a:solidFill>
              </a:rPr>
              <a:t>Review the “Prompt Cards: Solve” on your table. These cards show successful immunization interventions from around the world. </a:t>
            </a:r>
            <a:endParaRPr sz="1500">
              <a:solidFill>
                <a:srgbClr val="343230"/>
              </a:solidFill>
            </a:endParaRPr>
          </a:p>
          <a:p>
            <a:pPr indent="0" lvl="0" marL="0" marR="0" rtl="0" algn="l">
              <a:lnSpc>
                <a:spcPct val="104200"/>
              </a:lnSpc>
              <a:spcBef>
                <a:spcPts val="0"/>
              </a:spcBef>
              <a:spcAft>
                <a:spcPts val="0"/>
              </a:spcAft>
              <a:buNone/>
            </a:pPr>
            <a:r>
              <a:t/>
            </a:r>
            <a:endParaRPr sz="1500">
              <a:solidFill>
                <a:srgbClr val="343230"/>
              </a:solidFill>
            </a:endParaRPr>
          </a:p>
          <a:p>
            <a:pPr indent="-323850" lvl="0" marL="457200" marR="0" rtl="0" algn="l">
              <a:lnSpc>
                <a:spcPct val="104200"/>
              </a:lnSpc>
              <a:spcBef>
                <a:spcPts val="0"/>
              </a:spcBef>
              <a:spcAft>
                <a:spcPts val="0"/>
              </a:spcAft>
              <a:buClr>
                <a:srgbClr val="343230"/>
              </a:buClr>
              <a:buSzPts val="1500"/>
              <a:buChar char="●"/>
            </a:pPr>
            <a:r>
              <a:rPr lang="en-GB" sz="1500">
                <a:solidFill>
                  <a:srgbClr val="343230"/>
                </a:solidFill>
              </a:rPr>
              <a:t>Use these as inspiration to think of new solution ideas for your prioritised barriers, or to improve any existing ideas.</a:t>
            </a:r>
            <a:endParaRPr sz="1500">
              <a:solidFill>
                <a:srgbClr val="343230"/>
              </a:solidFill>
            </a:endParaRPr>
          </a:p>
          <a:p>
            <a:pPr indent="0" lvl="0" marL="457200" marR="0" rtl="0" algn="l">
              <a:lnSpc>
                <a:spcPct val="104200"/>
              </a:lnSpc>
              <a:spcBef>
                <a:spcPts val="0"/>
              </a:spcBef>
              <a:spcAft>
                <a:spcPts val="0"/>
              </a:spcAft>
              <a:buNone/>
            </a:pPr>
            <a:r>
              <a:t/>
            </a:r>
            <a:endParaRPr sz="1500">
              <a:solidFill>
                <a:srgbClr val="343230"/>
              </a:solidFill>
            </a:endParaRPr>
          </a:p>
        </p:txBody>
      </p:sp>
      <p:sp>
        <p:nvSpPr>
          <p:cNvPr id="233" name="Google Shape;233;p28"/>
          <p:cNvSpPr txBox="1"/>
          <p:nvPr>
            <p:ph idx="4294967295" type="title"/>
          </p:nvPr>
        </p:nvSpPr>
        <p:spPr>
          <a:xfrm>
            <a:off x="360000" y="360000"/>
            <a:ext cx="44178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sz="2500">
                <a:solidFill>
                  <a:srgbClr val="30873F"/>
                </a:solidFill>
              </a:rPr>
              <a:t>Idea Inspiration</a:t>
            </a:r>
            <a:endParaRPr sz="2500">
              <a:solidFill>
                <a:srgbClr val="30873F"/>
              </a:solidFill>
            </a:endParaRPr>
          </a:p>
        </p:txBody>
      </p:sp>
      <p:pic>
        <p:nvPicPr>
          <p:cNvPr id="234" name="Google Shape;234;p28" title="dsb-ws2-c-prompt_cards-solve.jpg"/>
          <p:cNvPicPr preferRelativeResize="0"/>
          <p:nvPr/>
        </p:nvPicPr>
        <p:blipFill rotWithShape="1">
          <a:blip r:embed="rId3">
            <a:alphaModFix/>
          </a:blip>
          <a:srcRect b="8523" l="26353" r="24653" t="11367"/>
          <a:stretch/>
        </p:blipFill>
        <p:spPr>
          <a:xfrm>
            <a:off x="4945525" y="542550"/>
            <a:ext cx="3600000" cy="4120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9"/>
          <p:cNvSpPr/>
          <p:nvPr/>
        </p:nvSpPr>
        <p:spPr>
          <a:xfrm>
            <a:off x="2783378" y="1573639"/>
            <a:ext cx="940500" cy="309300"/>
          </a:xfrm>
          <a:prstGeom prst="ellipse">
            <a:avLst/>
          </a:prstGeom>
          <a:noFill/>
          <a:ln>
            <a:noFill/>
          </a:ln>
        </p:spPr>
        <p:txBody>
          <a:bodyPr anchorCtr="0" anchor="ctr" bIns="67000" lIns="67000" spcFirstLastPara="1" rIns="67000" wrap="square" tIns="67000">
            <a:noAutofit/>
          </a:bodyPr>
          <a:lstStyle/>
          <a:p>
            <a:pPr indent="0" lvl="0" marL="0" rtl="0" algn="l">
              <a:spcBef>
                <a:spcPts val="0"/>
              </a:spcBef>
              <a:spcAft>
                <a:spcPts val="0"/>
              </a:spcAft>
              <a:buNone/>
            </a:pPr>
            <a:r>
              <a:t/>
            </a:r>
            <a:endParaRPr/>
          </a:p>
        </p:txBody>
      </p:sp>
      <p:sp>
        <p:nvSpPr>
          <p:cNvPr id="240" name="Google Shape;240;p29"/>
          <p:cNvSpPr txBox="1"/>
          <p:nvPr/>
        </p:nvSpPr>
        <p:spPr>
          <a:xfrm>
            <a:off x="360000" y="1570225"/>
            <a:ext cx="4473300" cy="2958300"/>
          </a:xfrm>
          <a:prstGeom prst="rect">
            <a:avLst/>
          </a:prstGeom>
          <a:noFill/>
          <a:ln>
            <a:noFill/>
          </a:ln>
        </p:spPr>
        <p:txBody>
          <a:bodyPr anchorCtr="0" anchor="t" bIns="0" lIns="0" spcFirstLastPara="1" rIns="0" wrap="square" tIns="3725">
            <a:noAutofit/>
          </a:bodyPr>
          <a:lstStyle/>
          <a:p>
            <a:pPr indent="-323850" lvl="0" marL="457200" marR="0" rtl="0" algn="l">
              <a:lnSpc>
                <a:spcPct val="104200"/>
              </a:lnSpc>
              <a:spcBef>
                <a:spcPts val="0"/>
              </a:spcBef>
              <a:spcAft>
                <a:spcPts val="0"/>
              </a:spcAft>
              <a:buClr>
                <a:srgbClr val="343230"/>
              </a:buClr>
              <a:buSzPts val="1500"/>
              <a:buChar char="●"/>
            </a:pPr>
            <a:r>
              <a:rPr lang="en-GB" sz="1500">
                <a:solidFill>
                  <a:srgbClr val="343230"/>
                </a:solidFill>
              </a:rPr>
              <a:t>As a child grows older, they access different health services and have different interactions with people outside of their family. It’s important to think about </a:t>
            </a:r>
            <a:r>
              <a:rPr i="1" lang="en-GB" sz="1500">
                <a:solidFill>
                  <a:srgbClr val="343230"/>
                </a:solidFill>
              </a:rPr>
              <a:t>moments or times in a child’s life</a:t>
            </a:r>
            <a:r>
              <a:rPr lang="en-GB" sz="1500">
                <a:solidFill>
                  <a:srgbClr val="343230"/>
                </a:solidFill>
              </a:rPr>
              <a:t> that could be opportunity areas for your solutions. </a:t>
            </a:r>
            <a:endParaRPr sz="1500">
              <a:solidFill>
                <a:srgbClr val="343230"/>
              </a:solidFill>
            </a:endParaRPr>
          </a:p>
          <a:p>
            <a:pPr indent="-323850" lvl="0" marL="457200" marR="0" rtl="0" algn="l">
              <a:lnSpc>
                <a:spcPct val="104200"/>
              </a:lnSpc>
              <a:spcBef>
                <a:spcPts val="0"/>
              </a:spcBef>
              <a:spcAft>
                <a:spcPts val="0"/>
              </a:spcAft>
              <a:buClr>
                <a:srgbClr val="343230"/>
              </a:buClr>
              <a:buSzPts val="1500"/>
              <a:buChar char="●"/>
            </a:pPr>
            <a:r>
              <a:rPr lang="en-GB" sz="1500">
                <a:solidFill>
                  <a:srgbClr val="343230"/>
                </a:solidFill>
              </a:rPr>
              <a:t>Think about what potential touchpoints there are for accessing children and caregivers: </a:t>
            </a:r>
            <a:endParaRPr sz="1500">
              <a:solidFill>
                <a:srgbClr val="343230"/>
              </a:solidFill>
            </a:endParaRPr>
          </a:p>
          <a:p>
            <a:pPr indent="-323850" lvl="1" marL="914400" marR="0" rtl="0" algn="l">
              <a:lnSpc>
                <a:spcPct val="104200"/>
              </a:lnSpc>
              <a:spcBef>
                <a:spcPts val="0"/>
              </a:spcBef>
              <a:spcAft>
                <a:spcPts val="0"/>
              </a:spcAft>
              <a:buClr>
                <a:srgbClr val="343230"/>
              </a:buClr>
              <a:buSzPts val="1500"/>
              <a:buChar char="○"/>
            </a:pPr>
            <a:r>
              <a:rPr lang="en-GB" sz="1500">
                <a:solidFill>
                  <a:srgbClr val="343230"/>
                </a:solidFill>
              </a:rPr>
              <a:t>Prenatal period</a:t>
            </a:r>
            <a:endParaRPr sz="1500">
              <a:solidFill>
                <a:srgbClr val="343230"/>
              </a:solidFill>
            </a:endParaRPr>
          </a:p>
          <a:p>
            <a:pPr indent="-323850" lvl="1" marL="914400" marR="0" rtl="0" algn="l">
              <a:lnSpc>
                <a:spcPct val="104200"/>
              </a:lnSpc>
              <a:spcBef>
                <a:spcPts val="0"/>
              </a:spcBef>
              <a:spcAft>
                <a:spcPts val="0"/>
              </a:spcAft>
              <a:buClr>
                <a:srgbClr val="343230"/>
              </a:buClr>
              <a:buSzPts val="1500"/>
              <a:buChar char="○"/>
            </a:pPr>
            <a:r>
              <a:rPr lang="en-GB" sz="1500">
                <a:solidFill>
                  <a:srgbClr val="343230"/>
                </a:solidFill>
              </a:rPr>
              <a:t>First month of baby’s birth</a:t>
            </a:r>
            <a:endParaRPr sz="1500">
              <a:solidFill>
                <a:srgbClr val="343230"/>
              </a:solidFill>
            </a:endParaRPr>
          </a:p>
          <a:p>
            <a:pPr indent="-323850" lvl="1" marL="914400" marR="0" rtl="0" algn="l">
              <a:lnSpc>
                <a:spcPct val="104200"/>
              </a:lnSpc>
              <a:spcBef>
                <a:spcPts val="0"/>
              </a:spcBef>
              <a:spcAft>
                <a:spcPts val="0"/>
              </a:spcAft>
              <a:buClr>
                <a:srgbClr val="343230"/>
              </a:buClr>
              <a:buSzPts val="1500"/>
              <a:buChar char="○"/>
            </a:pPr>
            <a:r>
              <a:rPr lang="en-GB" sz="1500">
                <a:solidFill>
                  <a:srgbClr val="343230"/>
                </a:solidFill>
              </a:rPr>
              <a:t>1 to 6 months</a:t>
            </a:r>
            <a:endParaRPr sz="1500">
              <a:solidFill>
                <a:srgbClr val="343230"/>
              </a:solidFill>
            </a:endParaRPr>
          </a:p>
          <a:p>
            <a:pPr indent="-323850" lvl="1" marL="914400" marR="0" rtl="0" algn="l">
              <a:lnSpc>
                <a:spcPct val="104200"/>
              </a:lnSpc>
              <a:spcBef>
                <a:spcPts val="0"/>
              </a:spcBef>
              <a:spcAft>
                <a:spcPts val="0"/>
              </a:spcAft>
              <a:buClr>
                <a:srgbClr val="343230"/>
              </a:buClr>
              <a:buSzPts val="1500"/>
              <a:buChar char="○"/>
            </a:pPr>
            <a:r>
              <a:rPr lang="en-GB" sz="1500">
                <a:solidFill>
                  <a:srgbClr val="343230"/>
                </a:solidFill>
              </a:rPr>
              <a:t>6 to 24 months</a:t>
            </a:r>
            <a:endParaRPr sz="1500">
              <a:solidFill>
                <a:srgbClr val="343230"/>
              </a:solidFill>
            </a:endParaRPr>
          </a:p>
          <a:p>
            <a:pPr indent="0" lvl="0" marL="457200" marR="0" rtl="0" algn="l">
              <a:lnSpc>
                <a:spcPct val="104200"/>
              </a:lnSpc>
              <a:spcBef>
                <a:spcPts val="0"/>
              </a:spcBef>
              <a:spcAft>
                <a:spcPts val="0"/>
              </a:spcAft>
              <a:buNone/>
            </a:pPr>
            <a:r>
              <a:t/>
            </a:r>
            <a:endParaRPr sz="1500">
              <a:solidFill>
                <a:srgbClr val="343230"/>
              </a:solidFill>
            </a:endParaRPr>
          </a:p>
        </p:txBody>
      </p:sp>
      <p:sp>
        <p:nvSpPr>
          <p:cNvPr id="241" name="Google Shape;241;p29"/>
          <p:cNvSpPr txBox="1"/>
          <p:nvPr>
            <p:ph idx="4294967295" type="title"/>
          </p:nvPr>
        </p:nvSpPr>
        <p:spPr>
          <a:xfrm>
            <a:off x="360000" y="360000"/>
            <a:ext cx="44178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sz="2500">
                <a:solidFill>
                  <a:srgbClr val="30873F"/>
                </a:solidFill>
              </a:rPr>
              <a:t>When in a child’s life your solutions can target</a:t>
            </a:r>
            <a:endParaRPr sz="2500">
              <a:solidFill>
                <a:srgbClr val="30873F"/>
              </a:solidFill>
            </a:endParaRPr>
          </a:p>
        </p:txBody>
      </p:sp>
      <p:grpSp>
        <p:nvGrpSpPr>
          <p:cNvPr id="242" name="Google Shape;242;p29"/>
          <p:cNvGrpSpPr/>
          <p:nvPr/>
        </p:nvGrpSpPr>
        <p:grpSpPr>
          <a:xfrm>
            <a:off x="4945525" y="542550"/>
            <a:ext cx="3600000" cy="4120675"/>
            <a:chOff x="4945525" y="542550"/>
            <a:chExt cx="3600000" cy="4120675"/>
          </a:xfrm>
        </p:grpSpPr>
        <p:pic>
          <p:nvPicPr>
            <p:cNvPr id="243" name="Google Shape;243;p29" title="dsb-ws2-c-prompt_cards-solve.jpg"/>
            <p:cNvPicPr preferRelativeResize="0"/>
            <p:nvPr/>
          </p:nvPicPr>
          <p:blipFill rotWithShape="1">
            <a:blip r:embed="rId3">
              <a:alphaModFix/>
            </a:blip>
            <a:srcRect b="8523" l="26353" r="24653" t="11367"/>
            <a:stretch/>
          </p:blipFill>
          <p:spPr>
            <a:xfrm>
              <a:off x="4945525" y="542550"/>
              <a:ext cx="3600000" cy="4120675"/>
            </a:xfrm>
            <a:prstGeom prst="rect">
              <a:avLst/>
            </a:prstGeom>
            <a:noFill/>
            <a:ln>
              <a:noFill/>
            </a:ln>
          </p:spPr>
        </p:pic>
        <p:pic>
          <p:nvPicPr>
            <p:cNvPr id="244" name="Google Shape;244;p29" title="Screenshot 2025-04-02 at 15.28.43.jpg"/>
            <p:cNvPicPr preferRelativeResize="0"/>
            <p:nvPr/>
          </p:nvPicPr>
          <p:blipFill>
            <a:blip r:embed="rId4">
              <a:alphaModFix/>
            </a:blip>
            <a:stretch>
              <a:fillRect/>
            </a:stretch>
          </p:blipFill>
          <p:spPr>
            <a:xfrm>
              <a:off x="5689951" y="1169725"/>
              <a:ext cx="2006401" cy="2822200"/>
            </a:xfrm>
            <a:prstGeom prst="rect">
              <a:avLst/>
            </a:prstGeom>
            <a:noFill/>
            <a:ln>
              <a:noFill/>
            </a:ln>
            <a:effectLst>
              <a:outerShdw blurRad="85725" rotWithShape="0" algn="bl" dir="5400000" dist="19050">
                <a:srgbClr val="000000">
                  <a:alpha val="11000"/>
                </a:srgbClr>
              </a:outerShdw>
            </a:effectLst>
          </p:spPr>
        </p:pic>
        <p:pic>
          <p:nvPicPr>
            <p:cNvPr id="245" name="Google Shape;245;p29" title="Screenshot 2025-04-02 at 15.28.37.jpg"/>
            <p:cNvPicPr preferRelativeResize="0"/>
            <p:nvPr/>
          </p:nvPicPr>
          <p:blipFill>
            <a:blip r:embed="rId5">
              <a:alphaModFix/>
            </a:blip>
            <a:stretch>
              <a:fillRect/>
            </a:stretch>
          </p:blipFill>
          <p:spPr>
            <a:xfrm>
              <a:off x="5801125" y="1330175"/>
              <a:ext cx="2006398" cy="2820234"/>
            </a:xfrm>
            <a:prstGeom prst="rect">
              <a:avLst/>
            </a:prstGeom>
            <a:noFill/>
            <a:ln>
              <a:noFill/>
            </a:ln>
            <a:effectLst>
              <a:outerShdw blurRad="85725" rotWithShape="0" algn="bl" dir="5400000" dist="19050">
                <a:srgbClr val="000000">
                  <a:alpha val="11000"/>
                </a:srgbClr>
              </a:outerShdw>
            </a:effectLst>
          </p:spPr>
        </p:pic>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0"/>
          <p:cNvSpPr/>
          <p:nvPr/>
        </p:nvSpPr>
        <p:spPr>
          <a:xfrm>
            <a:off x="2783378" y="1573639"/>
            <a:ext cx="940500" cy="309300"/>
          </a:xfrm>
          <a:prstGeom prst="ellipse">
            <a:avLst/>
          </a:prstGeom>
          <a:noFill/>
          <a:ln>
            <a:noFill/>
          </a:ln>
        </p:spPr>
        <p:txBody>
          <a:bodyPr anchorCtr="0" anchor="ctr" bIns="67000" lIns="67000" spcFirstLastPara="1" rIns="67000" wrap="square" tIns="67000">
            <a:noAutofit/>
          </a:bodyPr>
          <a:lstStyle/>
          <a:p>
            <a:pPr indent="0" lvl="0" marL="0" rtl="0" algn="l">
              <a:spcBef>
                <a:spcPts val="0"/>
              </a:spcBef>
              <a:spcAft>
                <a:spcPts val="0"/>
              </a:spcAft>
              <a:buNone/>
            </a:pPr>
            <a:r>
              <a:t/>
            </a:r>
            <a:endParaRPr/>
          </a:p>
        </p:txBody>
      </p:sp>
      <p:sp>
        <p:nvSpPr>
          <p:cNvPr id="251" name="Google Shape;251;p30"/>
          <p:cNvSpPr txBox="1"/>
          <p:nvPr/>
        </p:nvSpPr>
        <p:spPr>
          <a:xfrm>
            <a:off x="368225" y="1184525"/>
            <a:ext cx="6807000" cy="3223800"/>
          </a:xfrm>
          <a:prstGeom prst="rect">
            <a:avLst/>
          </a:prstGeom>
          <a:noFill/>
          <a:ln>
            <a:noFill/>
          </a:ln>
        </p:spPr>
        <p:txBody>
          <a:bodyPr anchorCtr="0" anchor="t" bIns="0" lIns="0" spcFirstLastPara="1" rIns="0" wrap="square" tIns="3725">
            <a:noAutofit/>
          </a:bodyPr>
          <a:lstStyle/>
          <a:p>
            <a:pPr indent="0" lvl="0" marL="12700" marR="0" rtl="0" algn="l">
              <a:lnSpc>
                <a:spcPct val="104200"/>
              </a:lnSpc>
              <a:spcBef>
                <a:spcPts val="0"/>
              </a:spcBef>
              <a:spcAft>
                <a:spcPts val="0"/>
              </a:spcAft>
              <a:buNone/>
            </a:pPr>
            <a:r>
              <a:rPr b="1" lang="en-GB" sz="2000">
                <a:solidFill>
                  <a:schemeClr val="dk1"/>
                </a:solidFill>
              </a:rPr>
              <a:t>Think of newer solutions using inspiration from around the world</a:t>
            </a:r>
            <a:endParaRPr b="1" sz="2000">
              <a:solidFill>
                <a:schemeClr val="dk1"/>
              </a:solidFill>
            </a:endParaRPr>
          </a:p>
          <a:p>
            <a:pPr indent="0" lvl="0" marL="0" marR="0" rtl="0" algn="l">
              <a:lnSpc>
                <a:spcPct val="104200"/>
              </a:lnSpc>
              <a:spcBef>
                <a:spcPts val="0"/>
              </a:spcBef>
              <a:spcAft>
                <a:spcPts val="0"/>
              </a:spcAft>
              <a:buNone/>
            </a:pPr>
            <a:r>
              <a:t/>
            </a:r>
            <a:endParaRPr sz="1500">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As a group, read each of the Solve Cards. Discuss:</a:t>
            </a:r>
            <a:r>
              <a:rPr lang="en-GB">
                <a:solidFill>
                  <a:srgbClr val="343230"/>
                </a:solidFill>
              </a:rPr>
              <a:t> </a:t>
            </a:r>
            <a:endParaRPr>
              <a:solidFill>
                <a:srgbClr val="343230"/>
              </a:solidFill>
            </a:endParaRPr>
          </a:p>
          <a:p>
            <a:pPr indent="-317500" lvl="1" marL="914400" rtl="0" algn="l">
              <a:lnSpc>
                <a:spcPct val="115000"/>
              </a:lnSpc>
              <a:spcBef>
                <a:spcPts val="0"/>
              </a:spcBef>
              <a:spcAft>
                <a:spcPts val="0"/>
              </a:spcAft>
              <a:buClr>
                <a:srgbClr val="282828"/>
              </a:buClr>
              <a:buSzPts val="1400"/>
              <a:buChar char="○"/>
            </a:pPr>
            <a:r>
              <a:rPr b="1" i="1" lang="en-GB">
                <a:solidFill>
                  <a:srgbClr val="282828"/>
                </a:solidFill>
              </a:rPr>
              <a:t>Could this solution or idea help solve any of our prioritised immunization barriers? </a:t>
            </a:r>
            <a:endParaRPr b="1">
              <a:solidFill>
                <a:srgbClr val="282828"/>
              </a:solidFill>
            </a:endParaRPr>
          </a:p>
          <a:p>
            <a:pPr indent="-317500" lvl="1" marL="914400" rtl="0" algn="l">
              <a:lnSpc>
                <a:spcPct val="115000"/>
              </a:lnSpc>
              <a:spcBef>
                <a:spcPts val="0"/>
              </a:spcBef>
              <a:spcAft>
                <a:spcPts val="0"/>
              </a:spcAft>
              <a:buClr>
                <a:srgbClr val="282828"/>
              </a:buClr>
              <a:buSzPts val="1400"/>
              <a:buChar char="○"/>
            </a:pPr>
            <a:r>
              <a:rPr b="1" i="1" lang="en-GB">
                <a:solidFill>
                  <a:srgbClr val="282828"/>
                </a:solidFill>
              </a:rPr>
              <a:t>What parts of this idea could we adapt or change? </a:t>
            </a:r>
            <a:endParaRPr b="1" i="1">
              <a:solidFill>
                <a:srgbClr val="282828"/>
              </a:solidFill>
            </a:endParaRPr>
          </a:p>
          <a:p>
            <a:pPr indent="-317500" lvl="1" marL="914400" rtl="0" algn="l">
              <a:lnSpc>
                <a:spcPct val="115000"/>
              </a:lnSpc>
              <a:spcBef>
                <a:spcPts val="0"/>
              </a:spcBef>
              <a:spcAft>
                <a:spcPts val="0"/>
              </a:spcAft>
              <a:buClr>
                <a:srgbClr val="282828"/>
              </a:buClr>
              <a:buSzPts val="1400"/>
              <a:buChar char="○"/>
            </a:pPr>
            <a:r>
              <a:rPr b="1" i="1" lang="en-GB">
                <a:solidFill>
                  <a:srgbClr val="282828"/>
                </a:solidFill>
              </a:rPr>
              <a:t>What new ideas does this inspire?</a:t>
            </a:r>
            <a:endParaRPr b="1">
              <a:solidFill>
                <a:srgbClr val="343230"/>
              </a:solidFill>
            </a:endParaRPr>
          </a:p>
          <a:p>
            <a:pPr indent="-317500" lvl="0" marL="457200" rtl="0" algn="l">
              <a:lnSpc>
                <a:spcPct val="104200"/>
              </a:lnSpc>
              <a:spcBef>
                <a:spcPts val="0"/>
              </a:spcBef>
              <a:spcAft>
                <a:spcPts val="0"/>
              </a:spcAft>
              <a:buClr>
                <a:srgbClr val="343230"/>
              </a:buClr>
              <a:buSzPts val="1400"/>
              <a:buAutoNum type="arabicPeriod"/>
            </a:pPr>
            <a:r>
              <a:rPr lang="en-GB">
                <a:solidFill>
                  <a:srgbClr val="343230"/>
                </a:solidFill>
              </a:rPr>
              <a:t>Write any new or enhanced solutions on post-it notes or blank paper.</a:t>
            </a:r>
            <a:endParaRPr>
              <a:solidFill>
                <a:srgbClr val="343230"/>
              </a:solidFill>
            </a:endParaRPr>
          </a:p>
          <a:p>
            <a:pPr indent="0" lvl="0" marL="0" rtl="0" algn="l">
              <a:lnSpc>
                <a:spcPct val="104200"/>
              </a:lnSpc>
              <a:spcBef>
                <a:spcPts val="0"/>
              </a:spcBef>
              <a:spcAft>
                <a:spcPts val="0"/>
              </a:spcAft>
              <a:buNone/>
            </a:pPr>
            <a:r>
              <a:t/>
            </a:r>
            <a:endParaRPr>
              <a:solidFill>
                <a:srgbClr val="343230"/>
              </a:solidFill>
            </a:endParaRPr>
          </a:p>
          <a:p>
            <a:pPr indent="0" lvl="0" marL="0" rtl="0" algn="l">
              <a:lnSpc>
                <a:spcPct val="104200"/>
              </a:lnSpc>
              <a:spcBef>
                <a:spcPts val="0"/>
              </a:spcBef>
              <a:spcAft>
                <a:spcPts val="0"/>
              </a:spcAft>
              <a:buNone/>
            </a:pPr>
            <a:r>
              <a:rPr lang="en-GB">
                <a:solidFill>
                  <a:srgbClr val="343230"/>
                </a:solidFill>
              </a:rPr>
              <a:t>Remember: </a:t>
            </a:r>
            <a:r>
              <a:rPr i="1" lang="en-GB">
                <a:solidFill>
                  <a:srgbClr val="282828"/>
                </a:solidFill>
              </a:rPr>
              <a:t>Each card identifies which immunization barrier categories it is relevant to, e.g. Trust. Use this to match the card to your priority immunization barriers. </a:t>
            </a:r>
            <a:endParaRPr>
              <a:solidFill>
                <a:srgbClr val="343230"/>
              </a:solidFill>
            </a:endParaRPr>
          </a:p>
          <a:p>
            <a:pPr indent="0" lvl="0" marL="0" rtl="0" algn="l">
              <a:lnSpc>
                <a:spcPct val="104200"/>
              </a:lnSpc>
              <a:spcBef>
                <a:spcPts val="0"/>
              </a:spcBef>
              <a:spcAft>
                <a:spcPts val="0"/>
              </a:spcAft>
              <a:buNone/>
            </a:pPr>
            <a:r>
              <a:t/>
            </a:r>
            <a:endParaRPr>
              <a:solidFill>
                <a:srgbClr val="343230"/>
              </a:solidFill>
            </a:endParaRPr>
          </a:p>
          <a:p>
            <a:pPr indent="0" lvl="0" marL="0" rtl="0" algn="l">
              <a:lnSpc>
                <a:spcPct val="104200"/>
              </a:lnSpc>
              <a:spcBef>
                <a:spcPts val="0"/>
              </a:spcBef>
              <a:spcAft>
                <a:spcPts val="0"/>
              </a:spcAft>
              <a:buNone/>
            </a:pPr>
            <a:r>
              <a:rPr lang="en-GB" sz="1600">
                <a:solidFill>
                  <a:srgbClr val="343230"/>
                </a:solidFill>
              </a:rPr>
              <a:t>⏰ </a:t>
            </a:r>
            <a:r>
              <a:rPr lang="en-GB">
                <a:solidFill>
                  <a:srgbClr val="343230"/>
                </a:solidFill>
              </a:rPr>
              <a:t>~30 minutes </a:t>
            </a:r>
            <a:endParaRPr>
              <a:solidFill>
                <a:srgbClr val="343230"/>
              </a:solidFill>
            </a:endParaRPr>
          </a:p>
          <a:p>
            <a:pPr indent="0" lvl="0" marL="0" marR="0" rtl="0" algn="l">
              <a:lnSpc>
                <a:spcPct val="104200"/>
              </a:lnSpc>
              <a:spcBef>
                <a:spcPts val="0"/>
              </a:spcBef>
              <a:spcAft>
                <a:spcPts val="0"/>
              </a:spcAft>
              <a:buNone/>
            </a:pPr>
            <a:r>
              <a:t/>
            </a:r>
            <a:endParaRPr sz="1700">
              <a:solidFill>
                <a:srgbClr val="343230"/>
              </a:solidFill>
            </a:endParaRPr>
          </a:p>
          <a:p>
            <a:pPr indent="0" lvl="0" marL="12700" marR="0" rtl="0" algn="l">
              <a:lnSpc>
                <a:spcPct val="104200"/>
              </a:lnSpc>
              <a:spcBef>
                <a:spcPts val="0"/>
              </a:spcBef>
              <a:spcAft>
                <a:spcPts val="0"/>
              </a:spcAft>
              <a:buNone/>
            </a:pPr>
            <a:r>
              <a:t/>
            </a:r>
            <a:endParaRPr sz="1500">
              <a:solidFill>
                <a:srgbClr val="343230"/>
              </a:solidFill>
            </a:endParaRPr>
          </a:p>
          <a:p>
            <a:pPr indent="0" lvl="0" marL="12700" marR="0" rtl="0" algn="l">
              <a:lnSpc>
                <a:spcPct val="104200"/>
              </a:lnSpc>
              <a:spcBef>
                <a:spcPts val="0"/>
              </a:spcBef>
              <a:spcAft>
                <a:spcPts val="0"/>
              </a:spcAft>
              <a:buNone/>
            </a:pPr>
            <a:r>
              <a:t/>
            </a:r>
            <a:endParaRPr sz="1500">
              <a:solidFill>
                <a:srgbClr val="343230"/>
              </a:solidFill>
            </a:endParaRPr>
          </a:p>
        </p:txBody>
      </p:sp>
      <p:sp>
        <p:nvSpPr>
          <p:cNvPr id="252" name="Google Shape;252;p30"/>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12700" rtl="0" algn="l">
              <a:lnSpc>
                <a:spcPct val="100000"/>
              </a:lnSpc>
              <a:spcBef>
                <a:spcPts val="0"/>
              </a:spcBef>
              <a:spcAft>
                <a:spcPts val="0"/>
              </a:spcAft>
              <a:buNone/>
            </a:pPr>
            <a:r>
              <a:rPr lang="en-GB" sz="2500">
                <a:solidFill>
                  <a:srgbClr val="30873F"/>
                </a:solidFill>
              </a:rPr>
              <a:t>Ideation: Round 2 </a:t>
            </a:r>
            <a:endParaRPr b="0" sz="2500">
              <a:solidFill>
                <a:srgbClr val="30873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1"/>
          <p:cNvSpPr txBox="1"/>
          <p:nvPr/>
        </p:nvSpPr>
        <p:spPr>
          <a:xfrm>
            <a:off x="360000" y="1564950"/>
            <a:ext cx="7356600" cy="2479200"/>
          </a:xfrm>
          <a:prstGeom prst="rect">
            <a:avLst/>
          </a:prstGeom>
          <a:noFill/>
          <a:ln>
            <a:noFill/>
          </a:ln>
        </p:spPr>
        <p:txBody>
          <a:bodyPr anchorCtr="0" anchor="t" bIns="0" lIns="0" spcFirstLastPara="1" rIns="0" wrap="square" tIns="3725">
            <a:noAutofit/>
          </a:bodyPr>
          <a:lstStyle/>
          <a:p>
            <a:pPr indent="-323850" lvl="0" marL="457200" rtl="0" algn="l">
              <a:lnSpc>
                <a:spcPct val="104200"/>
              </a:lnSpc>
              <a:spcBef>
                <a:spcPts val="0"/>
              </a:spcBef>
              <a:spcAft>
                <a:spcPts val="0"/>
              </a:spcAft>
              <a:buClr>
                <a:srgbClr val="343230"/>
              </a:buClr>
              <a:buSzPts val="1500"/>
              <a:buAutoNum type="arabicPeriod"/>
            </a:pPr>
            <a:r>
              <a:rPr lang="en-GB" sz="1500">
                <a:solidFill>
                  <a:srgbClr val="343230"/>
                </a:solidFill>
              </a:rPr>
              <a:t>In your groups, discuss your ideas for each of the prioritised barriers. </a:t>
            </a:r>
            <a:endParaRPr sz="1500">
              <a:solidFill>
                <a:srgbClr val="343230"/>
              </a:solidFill>
            </a:endParaRPr>
          </a:p>
          <a:p>
            <a:pPr indent="-323850" lvl="0" marL="457200" rtl="0" algn="l">
              <a:lnSpc>
                <a:spcPct val="104200"/>
              </a:lnSpc>
              <a:spcBef>
                <a:spcPts val="0"/>
              </a:spcBef>
              <a:spcAft>
                <a:spcPts val="0"/>
              </a:spcAft>
              <a:buClr>
                <a:srgbClr val="343230"/>
              </a:buClr>
              <a:buSzPts val="1500"/>
              <a:buAutoNum type="arabicPeriod"/>
            </a:pPr>
            <a:r>
              <a:rPr lang="en-GB" sz="1500">
                <a:solidFill>
                  <a:srgbClr val="343230"/>
                </a:solidFill>
              </a:rPr>
              <a:t>Think about: </a:t>
            </a:r>
            <a:endParaRPr sz="1500">
              <a:solidFill>
                <a:srgbClr val="343230"/>
              </a:solidFill>
            </a:endParaRPr>
          </a:p>
          <a:p>
            <a:pPr indent="-323850" lvl="1" marL="914400" rtl="0" algn="l">
              <a:lnSpc>
                <a:spcPct val="104200"/>
              </a:lnSpc>
              <a:spcBef>
                <a:spcPts val="0"/>
              </a:spcBef>
              <a:spcAft>
                <a:spcPts val="0"/>
              </a:spcAft>
              <a:buClr>
                <a:srgbClr val="343230"/>
              </a:buClr>
              <a:buSzPts val="1500"/>
              <a:buAutoNum type="alphaLcPeriod"/>
            </a:pPr>
            <a:r>
              <a:rPr i="1" lang="en-GB" sz="1500">
                <a:solidFill>
                  <a:srgbClr val="343230"/>
                </a:solidFill>
              </a:rPr>
              <a:t>Which ideas are your favourite? </a:t>
            </a:r>
            <a:endParaRPr i="1" sz="1500">
              <a:solidFill>
                <a:srgbClr val="343230"/>
              </a:solidFill>
            </a:endParaRPr>
          </a:p>
          <a:p>
            <a:pPr indent="-323850" lvl="1" marL="914400" rtl="0" algn="l">
              <a:lnSpc>
                <a:spcPct val="104200"/>
              </a:lnSpc>
              <a:spcBef>
                <a:spcPts val="0"/>
              </a:spcBef>
              <a:spcAft>
                <a:spcPts val="0"/>
              </a:spcAft>
              <a:buClr>
                <a:srgbClr val="343230"/>
              </a:buClr>
              <a:buSzPts val="1500"/>
              <a:buAutoNum type="alphaLcPeriod"/>
            </a:pPr>
            <a:r>
              <a:rPr i="1" lang="en-GB" sz="1500">
                <a:solidFill>
                  <a:srgbClr val="343230"/>
                </a:solidFill>
              </a:rPr>
              <a:t>Which ideas are new and haven’t been tried before?</a:t>
            </a:r>
            <a:endParaRPr i="1" sz="1500">
              <a:solidFill>
                <a:srgbClr val="343230"/>
              </a:solidFill>
            </a:endParaRPr>
          </a:p>
          <a:p>
            <a:pPr indent="-323850" lvl="1" marL="914400" rtl="0" algn="l">
              <a:lnSpc>
                <a:spcPct val="104200"/>
              </a:lnSpc>
              <a:spcBef>
                <a:spcPts val="0"/>
              </a:spcBef>
              <a:spcAft>
                <a:spcPts val="0"/>
              </a:spcAft>
              <a:buClr>
                <a:srgbClr val="343230"/>
              </a:buClr>
              <a:buSzPts val="1500"/>
              <a:buAutoNum type="alphaLcPeriod"/>
            </a:pPr>
            <a:r>
              <a:rPr i="1" lang="en-GB" sz="1500">
                <a:solidFill>
                  <a:srgbClr val="343230"/>
                </a:solidFill>
              </a:rPr>
              <a:t>Are any of your ideas similar to other ideas in your group? </a:t>
            </a:r>
            <a:r>
              <a:rPr lang="en-GB" sz="1500">
                <a:solidFill>
                  <a:srgbClr val="343230"/>
                </a:solidFill>
              </a:rPr>
              <a:t>Combine these ideas to make one idea.</a:t>
            </a:r>
            <a:r>
              <a:rPr i="1" lang="en-GB" sz="1500">
                <a:solidFill>
                  <a:srgbClr val="343230"/>
                </a:solidFill>
              </a:rPr>
              <a:t> </a:t>
            </a:r>
            <a:endParaRPr sz="1500">
              <a:solidFill>
                <a:srgbClr val="343230"/>
              </a:solidFill>
            </a:endParaRPr>
          </a:p>
          <a:p>
            <a:pPr indent="-323850" lvl="0" marL="457200" rtl="0" algn="l">
              <a:lnSpc>
                <a:spcPct val="104200"/>
              </a:lnSpc>
              <a:spcBef>
                <a:spcPts val="0"/>
              </a:spcBef>
              <a:spcAft>
                <a:spcPts val="0"/>
              </a:spcAft>
              <a:buClr>
                <a:srgbClr val="343230"/>
              </a:buClr>
              <a:buSzPts val="1500"/>
              <a:buAutoNum type="arabicPeriod"/>
            </a:pPr>
            <a:r>
              <a:rPr lang="en-GB" sz="1500">
                <a:solidFill>
                  <a:srgbClr val="343230"/>
                </a:solidFill>
              </a:rPr>
              <a:t>Write, or move the post-</a:t>
            </a:r>
            <a:r>
              <a:rPr lang="en-GB" sz="1500">
                <a:solidFill>
                  <a:srgbClr val="343230"/>
                </a:solidFill>
              </a:rPr>
              <a:t>it notes</a:t>
            </a:r>
            <a:r>
              <a:rPr lang="en-GB" sz="1500">
                <a:solidFill>
                  <a:srgbClr val="343230"/>
                </a:solidFill>
              </a:rPr>
              <a:t>, of your favourite ideas for each barrier on the “Table Worksheet: Solution Ideas.”</a:t>
            </a:r>
            <a:endParaRPr sz="1500">
              <a:solidFill>
                <a:srgbClr val="343230"/>
              </a:solidFill>
            </a:endParaRPr>
          </a:p>
          <a:p>
            <a:pPr indent="0" lvl="0" marL="0" rtl="0" algn="l">
              <a:lnSpc>
                <a:spcPct val="104200"/>
              </a:lnSpc>
              <a:spcBef>
                <a:spcPts val="0"/>
              </a:spcBef>
              <a:spcAft>
                <a:spcPts val="0"/>
              </a:spcAft>
              <a:buNone/>
            </a:pPr>
            <a:r>
              <a:t/>
            </a:r>
            <a:endParaRPr sz="1500">
              <a:solidFill>
                <a:srgbClr val="343230"/>
              </a:solidFill>
            </a:endParaRPr>
          </a:p>
          <a:p>
            <a:pPr indent="0" lvl="0" marL="0" rtl="0" algn="l">
              <a:lnSpc>
                <a:spcPct val="104200"/>
              </a:lnSpc>
              <a:spcBef>
                <a:spcPts val="0"/>
              </a:spcBef>
              <a:spcAft>
                <a:spcPts val="0"/>
              </a:spcAft>
              <a:buNone/>
            </a:pPr>
            <a:r>
              <a:rPr lang="en-GB" sz="1500">
                <a:solidFill>
                  <a:srgbClr val="343230"/>
                </a:solidFill>
              </a:rPr>
              <a:t>Ensure each idea aligns with the relevant barrier it will solve.</a:t>
            </a:r>
            <a:endParaRPr sz="1500">
              <a:solidFill>
                <a:srgbClr val="343230"/>
              </a:solidFill>
            </a:endParaRPr>
          </a:p>
          <a:p>
            <a:pPr indent="0" lvl="0" marL="0" rtl="0" algn="l">
              <a:lnSpc>
                <a:spcPct val="104200"/>
              </a:lnSpc>
              <a:spcBef>
                <a:spcPts val="0"/>
              </a:spcBef>
              <a:spcAft>
                <a:spcPts val="0"/>
              </a:spcAft>
              <a:buNone/>
            </a:pPr>
            <a:r>
              <a:t/>
            </a:r>
            <a:endParaRPr sz="1500">
              <a:solidFill>
                <a:srgbClr val="343230"/>
              </a:solidFill>
            </a:endParaRPr>
          </a:p>
          <a:p>
            <a:pPr indent="0" lvl="0" marL="0" rtl="0" algn="l">
              <a:lnSpc>
                <a:spcPct val="104200"/>
              </a:lnSpc>
              <a:spcBef>
                <a:spcPts val="0"/>
              </a:spcBef>
              <a:spcAft>
                <a:spcPts val="0"/>
              </a:spcAft>
              <a:buNone/>
            </a:pPr>
            <a:r>
              <a:rPr lang="en-GB">
                <a:solidFill>
                  <a:srgbClr val="343230"/>
                </a:solidFill>
              </a:rPr>
              <a:t>⏰ </a:t>
            </a:r>
            <a:r>
              <a:rPr lang="en-GB" sz="1500">
                <a:solidFill>
                  <a:srgbClr val="343230"/>
                </a:solidFill>
              </a:rPr>
              <a:t>~ 20 minutes </a:t>
            </a:r>
            <a:endParaRPr sz="1500">
              <a:solidFill>
                <a:srgbClr val="343230"/>
              </a:solidFill>
            </a:endParaRPr>
          </a:p>
          <a:p>
            <a:pPr indent="0" lvl="0" marL="12700" marR="0" rtl="0" algn="l">
              <a:lnSpc>
                <a:spcPct val="104200"/>
              </a:lnSpc>
              <a:spcBef>
                <a:spcPts val="0"/>
              </a:spcBef>
              <a:spcAft>
                <a:spcPts val="0"/>
              </a:spcAft>
              <a:buNone/>
            </a:pPr>
            <a:r>
              <a:t/>
            </a:r>
            <a:endParaRPr sz="1300">
              <a:solidFill>
                <a:srgbClr val="343230"/>
              </a:solidFill>
            </a:endParaRPr>
          </a:p>
          <a:p>
            <a:pPr indent="0" lvl="0" marL="12700" marR="0" rtl="0" algn="l">
              <a:lnSpc>
                <a:spcPct val="104200"/>
              </a:lnSpc>
              <a:spcBef>
                <a:spcPts val="0"/>
              </a:spcBef>
              <a:spcAft>
                <a:spcPts val="0"/>
              </a:spcAft>
              <a:buNone/>
            </a:pPr>
            <a:r>
              <a:t/>
            </a:r>
            <a:endParaRPr sz="1300">
              <a:solidFill>
                <a:srgbClr val="343230"/>
              </a:solidFill>
            </a:endParaRPr>
          </a:p>
          <a:p>
            <a:pPr indent="0" lvl="0" marL="12700" marR="0" rtl="0" algn="l">
              <a:lnSpc>
                <a:spcPct val="104200"/>
              </a:lnSpc>
              <a:spcBef>
                <a:spcPts val="0"/>
              </a:spcBef>
              <a:spcAft>
                <a:spcPts val="0"/>
              </a:spcAft>
              <a:buNone/>
            </a:pPr>
            <a:r>
              <a:t/>
            </a:r>
            <a:endParaRPr sz="1500">
              <a:solidFill>
                <a:srgbClr val="343230"/>
              </a:solidFill>
            </a:endParaRPr>
          </a:p>
        </p:txBody>
      </p:sp>
      <p:sp>
        <p:nvSpPr>
          <p:cNvPr id="258" name="Google Shape;258;p31"/>
          <p:cNvSpPr txBox="1"/>
          <p:nvPr>
            <p:ph idx="4294967295" type="title"/>
          </p:nvPr>
        </p:nvSpPr>
        <p:spPr>
          <a:xfrm>
            <a:off x="360000" y="360000"/>
            <a:ext cx="7356600" cy="676200"/>
          </a:xfrm>
          <a:prstGeom prst="rect">
            <a:avLst/>
          </a:prstGeom>
          <a:noFill/>
          <a:ln>
            <a:noFill/>
          </a:ln>
        </p:spPr>
        <p:txBody>
          <a:bodyPr anchorCtr="0" anchor="t" bIns="0" lIns="0" spcFirstLastPara="1" rIns="0" wrap="square" tIns="9300">
            <a:noAutofit/>
          </a:bodyPr>
          <a:lstStyle/>
          <a:p>
            <a:pPr indent="0" lvl="0" marL="0" rtl="0" algn="l">
              <a:lnSpc>
                <a:spcPct val="100000"/>
              </a:lnSpc>
              <a:spcBef>
                <a:spcPts val="0"/>
              </a:spcBef>
              <a:spcAft>
                <a:spcPts val="0"/>
              </a:spcAft>
              <a:buNone/>
            </a:pPr>
            <a:r>
              <a:rPr lang="en-GB" sz="2500">
                <a:solidFill>
                  <a:srgbClr val="30873F"/>
                </a:solidFill>
              </a:rPr>
              <a:t>Discuss ideas and choose your favourites</a:t>
            </a:r>
            <a:endParaRPr b="0" sz="2500">
              <a:solidFill>
                <a:srgbClr val="30873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 Discovery Deck Template">
  <a:themeElements>
    <a:clrScheme name="Simple Light">
      <a:dk1>
        <a:srgbClr val="000000"/>
      </a:dk1>
      <a:lt1>
        <a:srgbClr val="FFFFFF"/>
      </a:lt1>
      <a:dk2>
        <a:srgbClr val="595959"/>
      </a:dk2>
      <a:lt2>
        <a:srgbClr val="F2F2F2"/>
      </a:lt2>
      <a:accent1>
        <a:srgbClr val="1E33F0"/>
      </a:accent1>
      <a:accent2>
        <a:srgbClr val="212121"/>
      </a:accent2>
      <a:accent3>
        <a:srgbClr val="E78578"/>
      </a:accent3>
      <a:accent4>
        <a:srgbClr val="F7B5AB"/>
      </a:accent4>
      <a:accent5>
        <a:srgbClr val="16553B"/>
      </a:accent5>
      <a:accent6>
        <a:srgbClr val="009758"/>
      </a:accent6>
      <a:hlink>
        <a:srgbClr val="1E33F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